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s/slide56.xml" ContentType="application/vnd.openxmlformats-officedocument.presentationml.slide+xml"/>
  <Override PartName="/ppt/slides/slide5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257" r:id="rId2"/>
    <p:sldId id="443" r:id="rId3"/>
    <p:sldId id="258" r:id="rId4"/>
    <p:sldId id="448" r:id="rId5"/>
    <p:sldId id="453" r:id="rId6"/>
    <p:sldId id="498" r:id="rId7"/>
    <p:sldId id="497" r:id="rId8"/>
    <p:sldId id="449" r:id="rId9"/>
    <p:sldId id="454" r:id="rId10"/>
    <p:sldId id="500" r:id="rId11"/>
    <p:sldId id="501" r:id="rId12"/>
    <p:sldId id="502" r:id="rId13"/>
    <p:sldId id="503" r:id="rId14"/>
    <p:sldId id="504" r:id="rId15"/>
    <p:sldId id="505" r:id="rId16"/>
    <p:sldId id="506" r:id="rId17"/>
    <p:sldId id="507" r:id="rId18"/>
    <p:sldId id="508" r:id="rId19"/>
    <p:sldId id="509" r:id="rId20"/>
    <p:sldId id="510" r:id="rId21"/>
    <p:sldId id="511" r:id="rId22"/>
    <p:sldId id="512" r:id="rId23"/>
    <p:sldId id="513" r:id="rId24"/>
    <p:sldId id="514" r:id="rId25"/>
    <p:sldId id="515" r:id="rId26"/>
    <p:sldId id="516" r:id="rId27"/>
    <p:sldId id="517" r:id="rId28"/>
    <p:sldId id="518" r:id="rId29"/>
    <p:sldId id="519" r:id="rId30"/>
    <p:sldId id="521" r:id="rId31"/>
    <p:sldId id="522" r:id="rId32"/>
    <p:sldId id="523" r:id="rId33"/>
    <p:sldId id="524" r:id="rId34"/>
    <p:sldId id="525" r:id="rId35"/>
    <p:sldId id="526" r:id="rId36"/>
    <p:sldId id="527" r:id="rId37"/>
    <p:sldId id="528" r:id="rId38"/>
    <p:sldId id="529" r:id="rId39"/>
    <p:sldId id="474" r:id="rId40"/>
    <p:sldId id="475" r:id="rId41"/>
    <p:sldId id="450" r:id="rId42"/>
    <p:sldId id="451" r:id="rId43"/>
    <p:sldId id="476" r:id="rId44"/>
    <p:sldId id="477" r:id="rId45"/>
    <p:sldId id="478" r:id="rId46"/>
    <p:sldId id="531" r:id="rId47"/>
    <p:sldId id="479" r:id="rId48"/>
    <p:sldId id="480" r:id="rId49"/>
    <p:sldId id="494" r:id="rId50"/>
    <p:sldId id="495" r:id="rId51"/>
    <p:sldId id="481" r:id="rId52"/>
    <p:sldId id="482" r:id="rId53"/>
    <p:sldId id="484" r:id="rId54"/>
    <p:sldId id="485" r:id="rId55"/>
    <p:sldId id="486" r:id="rId56"/>
    <p:sldId id="487" r:id="rId57"/>
    <p:sldId id="488" r:id="rId58"/>
    <p:sldId id="489" r:id="rId59"/>
    <p:sldId id="530" r:id="rId60"/>
    <p:sldId id="496" r:id="rId61"/>
    <p:sldId id="452" r:id="rId62"/>
    <p:sldId id="490" r:id="rId63"/>
    <p:sldId id="491" r:id="rId64"/>
    <p:sldId id="492" r:id="rId65"/>
    <p:sldId id="493" r:id="rId66"/>
    <p:sldId id="447" r:id="rId6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4" autoAdjust="0"/>
    <p:restoredTop sz="97475" autoAdjust="0"/>
  </p:normalViewPr>
  <p:slideViewPr>
    <p:cSldViewPr>
      <p:cViewPr varScale="1">
        <p:scale>
          <a:sx n="126" d="100"/>
          <a:sy n="126" d="100"/>
        </p:scale>
        <p:origin x="-1110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10/21/2018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err="1" smtClean="0"/>
              <a:t>Dd</a:t>
            </a:r>
            <a:endParaRPr lang="en-US" dirty="0" smtClean="0"/>
          </a:p>
          <a:p>
            <a:pPr lvl="6"/>
            <a:r>
              <a:rPr lang="en-US" dirty="0" smtClean="0"/>
              <a:t>Ss</a:t>
            </a:r>
          </a:p>
          <a:p>
            <a:pPr lvl="7"/>
            <a:r>
              <a:rPr lang="en-US" dirty="0" err="1" smtClean="0"/>
              <a:t>Sss</a:t>
            </a:r>
            <a:endParaRPr lang="en-US" dirty="0" smtClean="0"/>
          </a:p>
          <a:p>
            <a:pPr lvl="8"/>
            <a:r>
              <a:rPr lang="en-US" dirty="0" err="1" smtClean="0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6309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nity3d.com/Manual/class-CharacterController.htm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unity3d.com/ScriptReference/Transform-right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unity3d.com/ScriptReference/Rigidbody.AddForce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USOg5YEflM" TargetMode="External"/><Relationship Id="rId2" Type="http://schemas.openxmlformats.org/officeDocument/2006/relationships/hyperlink" Target="https://assetstore.unity.com/packages/tools/modeling/probuilder-111418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utodesk.com/education/free-software/maya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course/view.php?id=3095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3" name="Picture 7" descr="https://lh6.googleusercontent.com/zdVc9a5gHTae7VrNZXI-q1ppY_MB-A5E0D9tYeaTzS_J8WpeXmeCckgzMl1HBcBx2QhpYTWpg0itQQr7s2_SSoZLOBtFCT-hS88g6d1VgzdKSwHnDr7cgVAls-Wfe6UOMMUQ6zJYN1w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2038" y="-3773488"/>
            <a:ext cx="552450" cy="476250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6211669"/>
            <a:ext cx="5292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GAM150: Game Programming Essentials</a:t>
            </a:r>
            <a:endParaRPr lang="en-US" sz="600" dirty="0" smtClean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BA Game Development</a:t>
            </a:r>
            <a:endParaRPr lang="en-US" sz="600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5: FPS</a:t>
            </a:r>
            <a:r>
              <a:rPr kumimoji="0" lang="en-US" sz="3600" b="0" i="0" u="none" strike="noStrike" cap="none" normalizeH="0" dirty="0" smtClean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 Games in Unity pt I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For 3D (particularly experimenting with character control)</a:t>
            </a:r>
          </a:p>
          <a:p>
            <a:pPr lvl="2"/>
            <a:r>
              <a:rPr lang="en-GB" dirty="0" smtClean="0"/>
              <a:t>Build a level as a ground plane  (at y=0)</a:t>
            </a:r>
          </a:p>
          <a:p>
            <a:pPr lvl="2"/>
            <a:r>
              <a:rPr lang="en-GB" dirty="0" smtClean="0"/>
              <a:t>Add a boundary to stop the player falling out / off</a:t>
            </a:r>
          </a:p>
          <a:p>
            <a:pPr lvl="1"/>
            <a:endParaRPr lang="en-GB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3425671"/>
            <a:ext cx="4654104" cy="3027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For 3D (particularly experimenting with character control)</a:t>
            </a:r>
          </a:p>
          <a:p>
            <a:pPr lvl="2"/>
            <a:r>
              <a:rPr lang="en-GB" dirty="0" smtClean="0"/>
              <a:t>00.SimpleLevel</a:t>
            </a:r>
          </a:p>
          <a:p>
            <a:pPr lvl="3"/>
            <a:r>
              <a:rPr lang="en-GB" dirty="0" smtClean="0"/>
              <a:t>Build </a:t>
            </a:r>
            <a:r>
              <a:rPr lang="en-GB" dirty="0" smtClean="0"/>
              <a:t>a level as a ground plane  (at y=0)</a:t>
            </a:r>
          </a:p>
          <a:p>
            <a:pPr lvl="3"/>
            <a:r>
              <a:rPr lang="en-GB" dirty="0" smtClean="0"/>
              <a:t>Add a boundary to stop the player falling out / off</a:t>
            </a:r>
          </a:p>
          <a:p>
            <a:pPr lvl="1"/>
            <a:endParaRPr lang="en-GB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3425671"/>
            <a:ext cx="4654104" cy="3027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5940152" y="3645024"/>
            <a:ext cx="30454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Note the axis: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X and Z form the ground plane</a:t>
            </a:r>
          </a:p>
          <a:p>
            <a:endParaRPr lang="en-GB" dirty="0" smtClean="0">
              <a:solidFill>
                <a:schemeClr val="bg1"/>
              </a:solidFill>
            </a:endParaRPr>
          </a:p>
          <a:p>
            <a:r>
              <a:rPr lang="en-GB" dirty="0" smtClean="0">
                <a:solidFill>
                  <a:schemeClr val="bg1"/>
                </a:solidFill>
              </a:rPr>
              <a:t>Y is up</a:t>
            </a:r>
          </a:p>
          <a:p>
            <a:endParaRPr lang="en-GB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For 3D (particularly experimenting with character control)</a:t>
            </a:r>
          </a:p>
          <a:p>
            <a:pPr lvl="2"/>
            <a:r>
              <a:rPr lang="en-GB" dirty="0" smtClean="0"/>
              <a:t>Build a level as a ground plane  (at y=0)</a:t>
            </a:r>
          </a:p>
          <a:p>
            <a:pPr lvl="2"/>
            <a:r>
              <a:rPr lang="en-GB" dirty="0" smtClean="0"/>
              <a:t>Add a boundary to stop the player falling out / off</a:t>
            </a:r>
          </a:p>
          <a:p>
            <a:pPr lvl="1"/>
            <a:endParaRPr lang="en-GB" dirty="0" smtClean="0"/>
          </a:p>
        </p:txBody>
      </p:sp>
      <p:grpSp>
        <p:nvGrpSpPr>
          <p:cNvPr id="6" name="Group 5"/>
          <p:cNvGrpSpPr/>
          <p:nvPr/>
        </p:nvGrpSpPr>
        <p:grpSpPr>
          <a:xfrm>
            <a:off x="1619672" y="3068960"/>
            <a:ext cx="5904656" cy="3011562"/>
            <a:chOff x="179512" y="3429000"/>
            <a:chExt cx="5904656" cy="3011562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275856" y="3429000"/>
              <a:ext cx="2736304" cy="17800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4" name="TextBox 3"/>
            <p:cNvSpPr txBox="1"/>
            <p:nvPr/>
          </p:nvSpPr>
          <p:spPr>
            <a:xfrm>
              <a:off x="179512" y="5517232"/>
              <a:ext cx="590465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Exactly the same as what we did with the </a:t>
              </a:r>
              <a:r>
                <a:rPr lang="en-GB" dirty="0" err="1" smtClean="0">
                  <a:solidFill>
                    <a:schemeClr val="bg1"/>
                  </a:solidFill>
                </a:rPr>
                <a:t>platformer</a:t>
              </a:r>
              <a:r>
                <a:rPr lang="en-GB" dirty="0" smtClean="0">
                  <a:solidFill>
                    <a:schemeClr val="bg1"/>
                  </a:solidFill>
                </a:rPr>
                <a:t> to stop losing the player off the screen</a:t>
              </a:r>
            </a:p>
            <a:p>
              <a:endParaRPr lang="en-GB" dirty="0" smtClean="0">
                <a:solidFill>
                  <a:schemeClr val="bg1"/>
                </a:solidFill>
              </a:endParaRPr>
            </a:p>
          </p:txBody>
        </p:sp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 l="22485" t="14921" r="29388" b="36655"/>
            <a:stretch>
              <a:fillRect/>
            </a:stretch>
          </p:blipFill>
          <p:spPr bwMode="auto">
            <a:xfrm>
              <a:off x="179512" y="3429000"/>
              <a:ext cx="2945700" cy="1802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For 3D (particularly experimenting with character control)</a:t>
            </a:r>
          </a:p>
          <a:p>
            <a:pPr lvl="2"/>
            <a:r>
              <a:rPr lang="en-GB" dirty="0" smtClean="0"/>
              <a:t>You’ll also find that the standard </a:t>
            </a:r>
            <a:r>
              <a:rPr lang="en-GB" dirty="0" err="1" smtClean="0"/>
              <a:t>shader</a:t>
            </a:r>
            <a:r>
              <a:rPr lang="en-GB" dirty="0" smtClean="0"/>
              <a:t> will work fine in 3D </a:t>
            </a:r>
          </a:p>
          <a:p>
            <a:pPr lvl="3"/>
            <a:r>
              <a:rPr lang="en-GB" dirty="0" smtClean="0"/>
              <a:t>As it has a lighting model to work with</a:t>
            </a:r>
          </a:p>
          <a:p>
            <a:pPr lvl="3"/>
            <a:r>
              <a:rPr lang="en-GB" dirty="0" smtClean="0"/>
              <a:t>However, just like 2D, you’ll need to make copies of the ‘default-material’ to edit / change the </a:t>
            </a:r>
            <a:r>
              <a:rPr lang="en-GB" dirty="0" smtClean="0"/>
              <a:t>values</a:t>
            </a:r>
          </a:p>
          <a:p>
            <a:pPr lvl="3"/>
            <a:endParaRPr lang="en-GB" dirty="0" smtClean="0"/>
          </a:p>
          <a:p>
            <a:pPr lvl="2"/>
            <a:r>
              <a:rPr lang="en-GB" dirty="0" smtClean="0"/>
              <a:t>Just like the 2D </a:t>
            </a:r>
            <a:r>
              <a:rPr lang="en-GB" dirty="0" err="1" smtClean="0"/>
              <a:t>platformer</a:t>
            </a:r>
            <a:r>
              <a:rPr lang="en-GB" dirty="0" smtClean="0"/>
              <a:t>, we can populate the 3D level with primitives</a:t>
            </a:r>
            <a:endParaRPr lang="en-GB" dirty="0" smtClean="0"/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Working with rigidbody controllers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Working with rigidbody controllers</a:t>
            </a:r>
          </a:p>
          <a:p>
            <a:pPr lvl="2"/>
            <a:r>
              <a:rPr lang="en-GB" dirty="0" smtClean="0"/>
              <a:t>In the first part of the module, we worked exclusively with </a:t>
            </a:r>
            <a:r>
              <a:rPr lang="en-GB" dirty="0" smtClean="0"/>
              <a:t>character controllers</a:t>
            </a:r>
            <a:endParaRPr lang="en-GB" dirty="0" smtClean="0"/>
          </a:p>
          <a:p>
            <a:pPr lvl="2"/>
            <a:r>
              <a:rPr lang="en-GB" dirty="0" smtClean="0"/>
              <a:t>Unity has a few things to say about them</a:t>
            </a:r>
          </a:p>
        </p:txBody>
      </p:sp>
      <p:pic>
        <p:nvPicPr>
          <p:cNvPr id="4" name="Picture 2" descr="https://lh3.googleusercontent.com/Zbf9uha-3jAYwR01jEWE3nMTjq0S8lTbEhMTk9q2ZmSUSY7kEEJ9-HGGH9eOROz_2ULF4E3xFVIXZesT4H7GFsUgzjHl7xDc--WlV_iWWefsxDWspnO0Uezrjekgt-J2RwQA2-xz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3068960"/>
            <a:ext cx="7679512" cy="1872208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1331640" y="5003884"/>
            <a:ext cx="67687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u="sng" dirty="0" smtClean="0">
                <a:hlinkClick r:id="rId3"/>
              </a:rPr>
              <a:t>https://docs.unity3d.com/Manual/class-CharacterController.html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79912" y="5445224"/>
            <a:ext cx="1771080" cy="1354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Working with rigidbody controllers</a:t>
            </a:r>
          </a:p>
          <a:p>
            <a:pPr lvl="2"/>
            <a:r>
              <a:rPr lang="en-GB" dirty="0" smtClean="0"/>
              <a:t>A rigidbody controller will give us more ‘realistic’ control of a character and their </a:t>
            </a:r>
            <a:r>
              <a:rPr lang="en-GB" dirty="0" smtClean="0"/>
              <a:t>environment</a:t>
            </a:r>
          </a:p>
          <a:p>
            <a:pPr lvl="2"/>
            <a:endParaRPr lang="en-GB" dirty="0" smtClean="0"/>
          </a:p>
          <a:p>
            <a:pPr lvl="2"/>
            <a:r>
              <a:rPr lang="en-GB" dirty="0" smtClean="0"/>
              <a:t>Caveats:</a:t>
            </a:r>
            <a:endParaRPr lang="en-GB" dirty="0" smtClean="0"/>
          </a:p>
          <a:p>
            <a:pPr marL="1828800" lvl="3" indent="-457200">
              <a:buFont typeface="+mj-lt"/>
              <a:buAutoNum type="arabicPeriod"/>
            </a:pPr>
            <a:r>
              <a:rPr lang="en-GB" dirty="0" smtClean="0"/>
              <a:t>Uses physics to control the character</a:t>
            </a:r>
          </a:p>
          <a:p>
            <a:pPr marL="1828800" lvl="3" indent="-457200">
              <a:buFont typeface="+mj-lt"/>
              <a:buAutoNum type="arabicPeriod"/>
            </a:pPr>
            <a:r>
              <a:rPr lang="en-GB" dirty="0" smtClean="0"/>
              <a:t>Uses physics to control the character’s interactions</a:t>
            </a:r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Working with rigidbody controllers</a:t>
            </a:r>
          </a:p>
          <a:p>
            <a:pPr lvl="2"/>
            <a:r>
              <a:rPr lang="en-GB" dirty="0" smtClean="0"/>
              <a:t>A rigidbody controller will give us more ‘realistic’ control of a character and their environment</a:t>
            </a:r>
          </a:p>
          <a:p>
            <a:pPr lvl="3"/>
            <a:endParaRPr lang="en-GB" dirty="0" smtClean="0"/>
          </a:p>
          <a:p>
            <a:pPr lvl="2"/>
            <a:r>
              <a:rPr lang="en-GB" dirty="0" smtClean="0"/>
              <a:t>Where physics gets cool</a:t>
            </a:r>
          </a:p>
          <a:p>
            <a:pPr lvl="3"/>
            <a:r>
              <a:rPr lang="en-GB" dirty="0" smtClean="0"/>
              <a:t>Objects have mass</a:t>
            </a:r>
          </a:p>
          <a:p>
            <a:pPr lvl="3"/>
            <a:r>
              <a:rPr lang="en-GB" dirty="0" smtClean="0"/>
              <a:t>The more mass an object has, the larger the force to make it move</a:t>
            </a:r>
          </a:p>
          <a:p>
            <a:pPr lvl="3"/>
            <a:r>
              <a:rPr lang="en-GB" dirty="0" smtClean="0"/>
              <a:t>Force </a:t>
            </a:r>
            <a:r>
              <a:rPr lang="en-GB" dirty="0" smtClean="0"/>
              <a:t>turns into velocity </a:t>
            </a:r>
            <a:r>
              <a:rPr lang="en-GB" dirty="0" smtClean="0"/>
              <a:t>once an object starts moving</a:t>
            </a:r>
          </a:p>
          <a:p>
            <a:pPr lvl="3"/>
            <a:r>
              <a:rPr lang="en-GB" dirty="0" smtClean="0"/>
              <a:t>When objects collide, they will share their energy</a:t>
            </a:r>
          </a:p>
          <a:p>
            <a:pPr lvl="3">
              <a:buNone/>
            </a:pPr>
            <a:endParaRPr lang="en-GB" dirty="0" smtClean="0">
              <a:sym typeface="Wingdings" pitchFamily="2" charset="2"/>
            </a:endParaRPr>
          </a:p>
          <a:p>
            <a:pPr lvl="3">
              <a:buNone/>
            </a:pPr>
            <a:r>
              <a:rPr lang="en-GB" dirty="0" smtClean="0">
                <a:sym typeface="Wingdings" pitchFamily="2" charset="2"/>
              </a:rPr>
              <a:t> physical simulations</a:t>
            </a:r>
            <a:endParaRPr lang="en-GB" dirty="0" smtClean="0"/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Working with rigidbody controllers</a:t>
            </a:r>
          </a:p>
          <a:p>
            <a:pPr lvl="2"/>
            <a:r>
              <a:rPr lang="en-GB" dirty="0" smtClean="0"/>
              <a:t>Where physics gets cool, from a design perspective:</a:t>
            </a:r>
          </a:p>
          <a:p>
            <a:pPr lvl="3"/>
            <a:r>
              <a:rPr lang="en-GB" dirty="0" smtClean="0"/>
              <a:t>There is a relationship between objects in the game world, in terms of their mass &amp; energy</a:t>
            </a:r>
          </a:p>
          <a:p>
            <a:pPr lvl="3"/>
            <a:r>
              <a:rPr lang="en-GB" dirty="0" smtClean="0"/>
              <a:t>This controls:</a:t>
            </a:r>
          </a:p>
          <a:p>
            <a:pPr lvl="4"/>
            <a:r>
              <a:rPr lang="en-GB" dirty="0" smtClean="0"/>
              <a:t>How they will move</a:t>
            </a:r>
          </a:p>
          <a:p>
            <a:pPr lvl="4"/>
            <a:r>
              <a:rPr lang="en-GB" dirty="0" smtClean="0"/>
              <a:t>How much they can push things</a:t>
            </a:r>
          </a:p>
          <a:p>
            <a:pPr lvl="4"/>
            <a:endParaRPr lang="en-GB" dirty="0" smtClean="0"/>
          </a:p>
          <a:p>
            <a:pPr lvl="3"/>
            <a:r>
              <a:rPr lang="en-GB" dirty="0" smtClean="0"/>
              <a:t>For designers (in particular) this means you need to think about this as holistic properties that will tie all the game objects in the world together</a:t>
            </a:r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Treat the player as a capsule</a:t>
            </a:r>
          </a:p>
          <a:p>
            <a:pPr lvl="3"/>
            <a:r>
              <a:rPr lang="en-GB" dirty="0" smtClean="0"/>
              <a:t>Add a camera to the player object to represent the ‘eyes’ of the </a:t>
            </a:r>
            <a:r>
              <a:rPr lang="en-GB" dirty="0" smtClean="0"/>
              <a:t>play</a:t>
            </a:r>
          </a:p>
          <a:p>
            <a:pPr lvl="4"/>
            <a:r>
              <a:rPr lang="en-GB" dirty="0" smtClean="0"/>
              <a:t>i.e. It’s a view from the player’s perspective, a first person</a:t>
            </a:r>
          </a:p>
          <a:p>
            <a:pPr lvl="4"/>
            <a:endParaRPr lang="en-GB" dirty="0" smtClean="0"/>
          </a:p>
          <a:p>
            <a:pPr lvl="3"/>
            <a:r>
              <a:rPr lang="en-GB" dirty="0" smtClean="0"/>
              <a:t>Add a rigidbody to control how the capsule will move around the world</a:t>
            </a:r>
          </a:p>
          <a:p>
            <a:pPr lvl="3"/>
            <a:r>
              <a:rPr lang="en-GB" dirty="0" smtClean="0"/>
              <a:t>Create a script that will convert </a:t>
            </a:r>
            <a:r>
              <a:rPr lang="en-GB" dirty="0" err="1" smtClean="0"/>
              <a:t>Input.GetAxis</a:t>
            </a:r>
            <a:r>
              <a:rPr lang="en-GB" dirty="0" smtClean="0"/>
              <a:t>() to meaningful game activities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Last time:</a:t>
            </a:r>
          </a:p>
          <a:p>
            <a:pPr lvl="1"/>
            <a:r>
              <a:rPr lang="en-GB" dirty="0" smtClean="0"/>
              <a:t>Animating and choreographing activities</a:t>
            </a:r>
          </a:p>
          <a:p>
            <a:pPr lvl="1"/>
            <a:r>
              <a:rPr lang="en-GB" dirty="0" smtClean="0"/>
              <a:t>Unity UI</a:t>
            </a:r>
          </a:p>
          <a:p>
            <a:pPr lvl="1"/>
            <a:r>
              <a:rPr lang="en-GB" dirty="0" smtClean="0"/>
              <a:t>Prototypes into standalone games</a:t>
            </a:r>
          </a:p>
          <a:p>
            <a:pPr lvl="2">
              <a:buNone/>
            </a:pPr>
            <a:endParaRPr lang="en-GB" dirty="0" smtClean="0"/>
          </a:p>
          <a:p>
            <a:pPr lvl="1"/>
            <a:r>
              <a:rPr lang="en-GB" dirty="0" smtClean="0"/>
              <a:t>Any issues to report?</a:t>
            </a:r>
          </a:p>
          <a:p>
            <a:pPr lvl="1"/>
            <a:endParaRPr lang="en-GB" dirty="0" smtClean="0"/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</a:t>
            </a:r>
            <a:r>
              <a:rPr lang="en-GB" u="sng" dirty="0" smtClean="0"/>
              <a:t>third</a:t>
            </a:r>
            <a:r>
              <a:rPr lang="en-GB" dirty="0" smtClean="0"/>
              <a:t> person game:</a:t>
            </a:r>
          </a:p>
          <a:p>
            <a:pPr lvl="3"/>
            <a:r>
              <a:rPr lang="en-GB" dirty="0" smtClean="0"/>
              <a:t>Treat the player as a proper model</a:t>
            </a:r>
          </a:p>
          <a:p>
            <a:pPr lvl="3"/>
            <a:r>
              <a:rPr lang="en-GB" dirty="0" smtClean="0"/>
              <a:t>Add a camera to the player object to represent the ‘eyes’ of the play</a:t>
            </a:r>
          </a:p>
          <a:p>
            <a:pPr lvl="4"/>
            <a:r>
              <a:rPr lang="en-GB" dirty="0" smtClean="0"/>
              <a:t>Add an offset to the camera so that the player always is in </a:t>
            </a:r>
            <a:r>
              <a:rPr lang="en-GB" dirty="0" smtClean="0"/>
              <a:t>scene</a:t>
            </a:r>
          </a:p>
          <a:p>
            <a:pPr lvl="4"/>
            <a:r>
              <a:rPr lang="en-GB" dirty="0" smtClean="0"/>
              <a:t>So it’s not a view from the player’s perspective, but from a third perspective (third person)</a:t>
            </a:r>
            <a:endParaRPr lang="en-GB" dirty="0" smtClean="0"/>
          </a:p>
          <a:p>
            <a:pPr lvl="3"/>
            <a:r>
              <a:rPr lang="en-GB" dirty="0" smtClean="0"/>
              <a:t>Add a rigidbody to control how the </a:t>
            </a:r>
            <a:r>
              <a:rPr lang="en-GB" strike="sngStrike" dirty="0" smtClean="0"/>
              <a:t>capsule</a:t>
            </a:r>
            <a:r>
              <a:rPr lang="en-GB" dirty="0" smtClean="0"/>
              <a:t> player will move around the world</a:t>
            </a:r>
          </a:p>
          <a:p>
            <a:pPr lvl="3"/>
            <a:r>
              <a:rPr lang="en-GB" dirty="0" smtClean="0"/>
              <a:t>Create a script that will convert </a:t>
            </a:r>
            <a:r>
              <a:rPr lang="en-GB" dirty="0" err="1" smtClean="0"/>
              <a:t>Input.GetAxis</a:t>
            </a:r>
            <a:r>
              <a:rPr lang="en-GB" dirty="0" smtClean="0"/>
              <a:t>() to meaningful game activities</a:t>
            </a:r>
          </a:p>
          <a:p>
            <a:pPr lvl="3"/>
            <a:endParaRPr lang="en-GB" dirty="0" smtClean="0"/>
          </a:p>
          <a:p>
            <a:pPr lvl="2"/>
            <a:r>
              <a:rPr lang="en-GB" dirty="0" smtClean="0"/>
              <a:t>As you can see, first and third person controllers are very similar</a:t>
            </a:r>
          </a:p>
          <a:p>
            <a:pPr lvl="3"/>
            <a:r>
              <a:rPr lang="en-GB" dirty="0" smtClean="0"/>
              <a:t>All about how the camera moves relative to the player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01. Simple Rigidbody Controller</a:t>
            </a:r>
          </a:p>
          <a:p>
            <a:pPr lvl="3"/>
            <a:endParaRPr lang="en-GB" dirty="0" smtClean="0"/>
          </a:p>
          <a:p>
            <a:pPr lvl="3"/>
            <a:r>
              <a:rPr lang="en-GB" dirty="0" smtClean="0"/>
              <a:t>Create </a:t>
            </a:r>
            <a:r>
              <a:rPr lang="en-GB" dirty="0" smtClean="0"/>
              <a:t>a script that will convert </a:t>
            </a:r>
            <a:r>
              <a:rPr lang="en-GB" dirty="0" err="1" smtClean="0"/>
              <a:t>Input.GetAxis</a:t>
            </a:r>
            <a:r>
              <a:rPr lang="en-GB" dirty="0" smtClean="0"/>
              <a:t>() to meaningful game activities</a:t>
            </a:r>
          </a:p>
          <a:p>
            <a:pPr lvl="4"/>
            <a:r>
              <a:rPr lang="en-GB" dirty="0" smtClean="0"/>
              <a:t>We want the player to move like and FPS:</a:t>
            </a:r>
          </a:p>
          <a:p>
            <a:pPr lvl="5"/>
            <a:r>
              <a:rPr lang="en-GB" dirty="0" smtClean="0"/>
              <a:t>W&amp;S will push the player along the direction of the camera</a:t>
            </a:r>
          </a:p>
          <a:p>
            <a:pPr lvl="5"/>
            <a:r>
              <a:rPr lang="en-GB" dirty="0" smtClean="0"/>
              <a:t>A&amp;D will strafe left and right of the direction of the camera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01. Simple Rigidbody Controller</a:t>
            </a:r>
          </a:p>
          <a:p>
            <a:pPr lvl="3"/>
            <a:endParaRPr lang="en-GB" dirty="0" smtClean="0"/>
          </a:p>
          <a:p>
            <a:pPr lvl="3"/>
            <a:r>
              <a:rPr lang="en-GB" dirty="0" smtClean="0"/>
              <a:t>Create </a:t>
            </a:r>
            <a:r>
              <a:rPr lang="en-GB" dirty="0" smtClean="0"/>
              <a:t>a script that will convert </a:t>
            </a:r>
            <a:r>
              <a:rPr lang="en-GB" dirty="0" err="1" smtClean="0"/>
              <a:t>Input.GetAxis</a:t>
            </a:r>
            <a:r>
              <a:rPr lang="en-GB" dirty="0" smtClean="0"/>
              <a:t>() to meaningful game activities</a:t>
            </a:r>
          </a:p>
          <a:p>
            <a:pPr lvl="4"/>
            <a:r>
              <a:rPr lang="en-GB" dirty="0" smtClean="0"/>
              <a:t>We want the player to move like and FPS:</a:t>
            </a:r>
          </a:p>
          <a:p>
            <a:pPr lvl="5"/>
            <a:r>
              <a:rPr lang="en-GB" dirty="0" smtClean="0"/>
              <a:t>W&amp;S will push the player along the direction of the camera</a:t>
            </a:r>
          </a:p>
          <a:p>
            <a:pPr lvl="5"/>
            <a:r>
              <a:rPr lang="en-GB" dirty="0" smtClean="0"/>
              <a:t>A&amp;D will strafe left and right of the direction of the camera</a:t>
            </a:r>
          </a:p>
          <a:p>
            <a:pPr lvl="5"/>
            <a:endParaRPr lang="en-GB" sz="1100" dirty="0" smtClean="0"/>
          </a:p>
          <a:p>
            <a:pPr lvl="5"/>
            <a:r>
              <a:rPr lang="en-GB" dirty="0" smtClean="0"/>
              <a:t>Unity will help here with:</a:t>
            </a:r>
          </a:p>
          <a:p>
            <a:pPr lvl="6"/>
            <a:r>
              <a:rPr lang="en-GB" sz="1800" dirty="0" err="1" smtClean="0">
                <a:latin typeface="Courier New" pitchFamily="49" charset="0"/>
                <a:cs typeface="Courier New" pitchFamily="49" charset="0"/>
              </a:rPr>
              <a:t>transform.forward</a:t>
            </a:r>
            <a:endParaRPr lang="en-GB" sz="1800" dirty="0" smtClean="0">
              <a:latin typeface="Courier New" pitchFamily="49" charset="0"/>
              <a:cs typeface="Courier New" pitchFamily="49" charset="0"/>
            </a:endParaRPr>
          </a:p>
          <a:p>
            <a:pPr lvl="6"/>
            <a:r>
              <a:rPr lang="en-GB" sz="1800" dirty="0" err="1" smtClean="0">
                <a:latin typeface="Courier New" pitchFamily="49" charset="0"/>
                <a:cs typeface="Courier New" pitchFamily="49" charset="0"/>
              </a:rPr>
              <a:t>transform.right</a:t>
            </a:r>
            <a:endParaRPr lang="en-GB" sz="18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47664" y="6383069"/>
            <a:ext cx="64087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hlinkClick r:id="rId2"/>
              </a:rPr>
              <a:t>https://docs.unity3d.com/ScriptReference/Transform-right.html</a:t>
            </a:r>
            <a:endParaRPr lang="en-GB" dirty="0" smtClean="0"/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Create a script that will convert </a:t>
            </a:r>
            <a:r>
              <a:rPr lang="en-GB" dirty="0" err="1" smtClean="0"/>
              <a:t>Input.GetAxis</a:t>
            </a:r>
            <a:r>
              <a:rPr lang="en-GB" dirty="0" smtClean="0"/>
              <a:t>() to meaningful game activities</a:t>
            </a:r>
          </a:p>
          <a:p>
            <a:pPr lvl="3"/>
            <a:r>
              <a:rPr lang="en-GB" dirty="0" smtClean="0"/>
              <a:t>To move the player forward or right, we need to do some physics on them</a:t>
            </a:r>
          </a:p>
          <a:p>
            <a:pPr lvl="4"/>
            <a:r>
              <a:rPr lang="en-GB" dirty="0" smtClean="0"/>
              <a:t>We do this by adding a force to their rigidbody components and the type of force we want to add is and Impulse (an instantaneous force)</a:t>
            </a:r>
          </a:p>
          <a:p>
            <a:pPr lvl="4"/>
            <a:r>
              <a:rPr lang="en-GB" dirty="0" smtClean="0"/>
              <a:t>The amount of force you need to apply will depend on the mass of the object you are moving and how fast you want it to go</a:t>
            </a:r>
          </a:p>
          <a:p>
            <a:pPr lvl="5"/>
            <a:r>
              <a:rPr lang="en-GB" dirty="0" smtClean="0"/>
              <a:t>Expose force into the </a:t>
            </a:r>
            <a:r>
              <a:rPr lang="en-GB" dirty="0" smtClean="0"/>
              <a:t>inspector </a:t>
            </a:r>
            <a:r>
              <a:rPr lang="en-GB" dirty="0" smtClean="0"/>
              <a:t>for experimentation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187624" y="6381328"/>
            <a:ext cx="66064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hlinkClick r:id="rId2"/>
              </a:rPr>
              <a:t>https://docs.unity3d.com/ScriptReference/Rigidbody.AddForce.html</a:t>
            </a:r>
            <a:r>
              <a:rPr lang="en-GB" dirty="0" smtClean="0"/>
              <a:t> </a:t>
            </a:r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01. Simple Rigidbody Controller</a:t>
            </a:r>
          </a:p>
          <a:p>
            <a:pPr lvl="4"/>
            <a:r>
              <a:rPr lang="en-GB" dirty="0" smtClean="0"/>
              <a:t>Use WSAD / arrows to move forwards &amp; backwards and strafe</a:t>
            </a:r>
          </a:p>
          <a:p>
            <a:pPr lvl="4"/>
            <a:r>
              <a:rPr lang="en-GB" dirty="0" smtClean="0"/>
              <a:t>Add game objects to make the travel more obvious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6969" y="4125813"/>
            <a:ext cx="7383463" cy="189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01. Simple Rigidbody Controller</a:t>
            </a:r>
          </a:p>
          <a:p>
            <a:pPr lvl="4"/>
            <a:r>
              <a:rPr lang="en-GB" dirty="0" smtClean="0"/>
              <a:t>Select the player in the scene while the game is running</a:t>
            </a:r>
          </a:p>
          <a:p>
            <a:pPr lvl="4"/>
            <a:r>
              <a:rPr lang="en-GB" dirty="0" smtClean="0"/>
              <a:t>Observe:</a:t>
            </a:r>
          </a:p>
          <a:p>
            <a:pPr lvl="5"/>
            <a:r>
              <a:rPr lang="en-GB" dirty="0" smtClean="0"/>
              <a:t>Forward and backward is down the blue (Z) axis</a:t>
            </a:r>
          </a:p>
          <a:p>
            <a:pPr lvl="5"/>
            <a:r>
              <a:rPr lang="en-GB" dirty="0" smtClean="0"/>
              <a:t>Strafing is down the red (X) axis</a:t>
            </a:r>
          </a:p>
          <a:p>
            <a:pPr lvl="5"/>
            <a:endParaRPr lang="en-GB" dirty="0" smtClean="0"/>
          </a:p>
          <a:p>
            <a:pPr lvl="5"/>
            <a:endParaRPr lang="en-GB" dirty="0" smtClean="0"/>
          </a:p>
          <a:p>
            <a:pPr lvl="5"/>
            <a:endParaRPr lang="en-GB" dirty="0" smtClean="0"/>
          </a:p>
          <a:p>
            <a:pPr lvl="4"/>
            <a:r>
              <a:rPr lang="en-GB" dirty="0" smtClean="0"/>
              <a:t>NB</a:t>
            </a:r>
          </a:p>
          <a:p>
            <a:pPr lvl="5"/>
            <a:r>
              <a:rPr lang="en-GB" dirty="0" smtClean="0"/>
              <a:t>When you start writing your own, make sure that all the rotation axes are frozen in (rigidbody-&gt;constraints)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5531017"/>
            <a:ext cx="1877192" cy="11383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We want the mouse to control what the player is looking at</a:t>
            </a:r>
          </a:p>
          <a:p>
            <a:pPr lvl="4"/>
            <a:r>
              <a:rPr lang="en-GB" dirty="0" smtClean="0"/>
              <a:t>And, we want the player to move based on what they are looking at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02.Horizontal Look At</a:t>
            </a:r>
          </a:p>
          <a:p>
            <a:pPr lvl="4"/>
            <a:endParaRPr lang="en-GB" dirty="0" smtClean="0"/>
          </a:p>
          <a:p>
            <a:pPr lvl="4"/>
            <a:r>
              <a:rPr lang="en-GB" dirty="0" smtClean="0"/>
              <a:t>Use the mouse X-axis to control the horizontal input to the player’s facing direction</a:t>
            </a:r>
          </a:p>
          <a:p>
            <a:pPr lvl="5"/>
            <a:r>
              <a:rPr lang="en-GB" dirty="0" smtClean="0"/>
              <a:t>As this is going to adjust rotation in the X/Z plane (floor) we will adjust the Y component of the rotation</a:t>
            </a:r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02.Horizontal Look At</a:t>
            </a:r>
          </a:p>
          <a:p>
            <a:pPr lvl="5"/>
            <a:r>
              <a:rPr lang="en-GB" dirty="0" smtClean="0"/>
              <a:t>Add </a:t>
            </a:r>
            <a:r>
              <a:rPr lang="en-GB" dirty="0" err="1" smtClean="0"/>
              <a:t>lookScale</a:t>
            </a:r>
            <a:r>
              <a:rPr lang="en-GB" dirty="0" smtClean="0"/>
              <a:t> to make the mouse move quicker or slower</a:t>
            </a:r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7797" y="3789040"/>
            <a:ext cx="6422595" cy="2688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03.Vertical Look At</a:t>
            </a:r>
          </a:p>
          <a:p>
            <a:pPr lvl="5"/>
            <a:r>
              <a:rPr lang="en-GB" dirty="0" smtClean="0"/>
              <a:t>Make the camera respect player elevation changes (with mouse Y).</a:t>
            </a:r>
          </a:p>
          <a:p>
            <a:pPr lvl="5"/>
            <a:r>
              <a:rPr lang="en-GB" dirty="0" smtClean="0"/>
              <a:t>Can’t apply this directly to the player as they’ll just lean backwards and forwards</a:t>
            </a:r>
          </a:p>
          <a:p>
            <a:pPr lvl="5"/>
            <a:r>
              <a:rPr lang="en-GB" dirty="0" smtClean="0"/>
              <a:t>Apply to the camera instead</a:t>
            </a:r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Today’s session:</a:t>
            </a:r>
          </a:p>
          <a:p>
            <a:pPr lvl="1"/>
            <a:r>
              <a:rPr lang="en-GB" dirty="0" smtClean="0"/>
              <a:t>Assignment 2 overview</a:t>
            </a:r>
          </a:p>
          <a:p>
            <a:pPr lvl="1"/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Break</a:t>
            </a:r>
          </a:p>
          <a:p>
            <a:pPr lvl="1"/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The peer review process walk-through</a:t>
            </a:r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03.Vertical Look At</a:t>
            </a:r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5"/>
            <a:r>
              <a:rPr lang="en-GB" dirty="0" smtClean="0"/>
              <a:t>However, camera elevation is a bit odd</a:t>
            </a:r>
          </a:p>
          <a:p>
            <a:pPr lvl="6"/>
            <a:r>
              <a:rPr lang="en-GB" dirty="0" smtClean="0"/>
              <a:t>Need more control over max and min values for elevation</a:t>
            </a:r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71800" y="2996952"/>
            <a:ext cx="4019550" cy="1228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04.Vertical Look At</a:t>
            </a:r>
          </a:p>
          <a:p>
            <a:pPr lvl="5"/>
            <a:r>
              <a:rPr lang="en-GB" dirty="0" smtClean="0"/>
              <a:t>Capture the max and min values you want for camera elevation</a:t>
            </a:r>
          </a:p>
          <a:p>
            <a:pPr lvl="6"/>
            <a:r>
              <a:rPr lang="en-GB" dirty="0" smtClean="0"/>
              <a:t>Can do it with UI debug printing to see things more easily</a:t>
            </a:r>
          </a:p>
          <a:p>
            <a:pPr lvl="5"/>
            <a:r>
              <a:rPr lang="en-GB" dirty="0" smtClean="0"/>
              <a:t>Note the value and sense of camera rotations</a:t>
            </a:r>
          </a:p>
          <a:p>
            <a:pPr lvl="6"/>
            <a:r>
              <a:rPr lang="en-GB" dirty="0" smtClean="0"/>
              <a:t>This ties into what we looked at with spinning UI components last week</a:t>
            </a:r>
          </a:p>
          <a:p>
            <a:pPr lvl="7"/>
            <a:r>
              <a:rPr lang="en-GB" dirty="0" smtClean="0"/>
              <a:t>The values that come out of Unity are not always what you expect ;)</a:t>
            </a:r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04.Vertical Look At</a:t>
            </a:r>
          </a:p>
          <a:p>
            <a:pPr lvl="5"/>
            <a:r>
              <a:rPr lang="en-GB" dirty="0" smtClean="0"/>
              <a:t>For the camera, ahead level is 0 degrees, and increases as you rotate towards the floor</a:t>
            </a:r>
          </a:p>
          <a:p>
            <a:pPr lvl="5"/>
            <a:r>
              <a:rPr lang="en-GB" dirty="0" smtClean="0"/>
              <a:t>Rotation in games can be difficult due to the 359/0 crossing</a:t>
            </a:r>
          </a:p>
          <a:p>
            <a:pPr lvl="6"/>
            <a:r>
              <a:rPr lang="en-GB" dirty="0" smtClean="0"/>
              <a:t>We know a circle has 360 degrees</a:t>
            </a:r>
          </a:p>
          <a:p>
            <a:pPr lvl="6"/>
            <a:r>
              <a:rPr lang="en-GB" dirty="0" smtClean="0"/>
              <a:t>And it wraps from 359 back to zero</a:t>
            </a:r>
          </a:p>
          <a:p>
            <a:pPr lvl="5"/>
            <a:r>
              <a:rPr lang="en-GB" dirty="0" smtClean="0"/>
              <a:t>We want valid angles to be &gt; 330 AND &lt; 30</a:t>
            </a:r>
          </a:p>
          <a:p>
            <a:pPr lvl="6"/>
            <a:r>
              <a:rPr lang="en-GB" dirty="0" smtClean="0"/>
              <a:t>So we need to work out which part of the circle the angle is in and make the logic work accordingly </a:t>
            </a:r>
          </a:p>
          <a:p>
            <a:pPr lvl="6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04.Vertical Look At</a:t>
            </a:r>
          </a:p>
          <a:p>
            <a:pPr lvl="5"/>
            <a:endParaRPr lang="en-GB" dirty="0" smtClean="0"/>
          </a:p>
          <a:p>
            <a:pPr lvl="6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3429000"/>
            <a:ext cx="4105275" cy="267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7" name="Group 26"/>
          <p:cNvGrpSpPr/>
          <p:nvPr/>
        </p:nvGrpSpPr>
        <p:grpSpPr>
          <a:xfrm>
            <a:off x="4729514" y="3419708"/>
            <a:ext cx="4226984" cy="3249652"/>
            <a:chOff x="4729514" y="3068960"/>
            <a:chExt cx="4226984" cy="3249652"/>
          </a:xfrm>
        </p:grpSpPr>
        <p:sp>
          <p:nvSpPr>
            <p:cNvPr id="4" name="Oval 3"/>
            <p:cNvSpPr/>
            <p:nvPr/>
          </p:nvSpPr>
          <p:spPr>
            <a:xfrm>
              <a:off x="5292080" y="3501008"/>
              <a:ext cx="2376264" cy="2304256"/>
            </a:xfrm>
            <a:prstGeom prst="ellipse">
              <a:avLst/>
            </a:prstGeom>
            <a:solidFill>
              <a:srgbClr val="40265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6444208" y="4653136"/>
              <a:ext cx="2160240" cy="0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8654812" y="447715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0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300192" y="594928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/>
                  </a:solidFill>
                </a:rPr>
                <a:t>90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169674" y="3068960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/>
                  </a:solidFill>
                </a:rPr>
                <a:t>270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6444208" y="4653136"/>
              <a:ext cx="1512168" cy="936104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6444208" y="3573016"/>
              <a:ext cx="1368152" cy="1080120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7780692" y="3275692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330</a:t>
              </a:r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991602" y="550794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30</a:t>
              </a:r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3" name="Straight Arrow Connector 22"/>
            <p:cNvCxnSpPr>
              <a:endCxn id="4" idx="2"/>
            </p:cNvCxnSpPr>
            <p:nvPr/>
          </p:nvCxnSpPr>
          <p:spPr>
            <a:xfrm flipH="1">
              <a:off x="5292080" y="4653136"/>
              <a:ext cx="12241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4729514" y="445978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/>
                  </a:solidFill>
                </a:rPr>
                <a:t>180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04.Vertical Look At</a:t>
            </a:r>
          </a:p>
          <a:p>
            <a:pPr lvl="5"/>
            <a:r>
              <a:rPr lang="en-GB" dirty="0" smtClean="0"/>
              <a:t>Feel free to:</a:t>
            </a:r>
          </a:p>
          <a:p>
            <a:pPr lvl="6"/>
            <a:r>
              <a:rPr lang="en-GB" dirty="0" smtClean="0"/>
              <a:t>Change the values to limits you prefer</a:t>
            </a:r>
          </a:p>
          <a:p>
            <a:pPr lvl="6"/>
            <a:r>
              <a:rPr lang="en-GB" dirty="0" smtClean="0"/>
              <a:t>Invert look at</a:t>
            </a:r>
          </a:p>
          <a:p>
            <a:pPr lvl="6"/>
            <a:r>
              <a:rPr lang="en-GB" dirty="0" smtClean="0"/>
              <a:t>Change the  </a:t>
            </a:r>
            <a:r>
              <a:rPr lang="en-GB" dirty="0" err="1" smtClean="0"/>
              <a:t>lookScale</a:t>
            </a:r>
            <a:r>
              <a:rPr lang="en-GB" dirty="0" smtClean="0"/>
              <a:t> to make it faster / slower</a:t>
            </a:r>
          </a:p>
          <a:p>
            <a:pPr lvl="6"/>
            <a:r>
              <a:rPr lang="en-GB" dirty="0" smtClean="0"/>
              <a:t>Use different </a:t>
            </a:r>
            <a:r>
              <a:rPr lang="en-GB" dirty="0" err="1" smtClean="0"/>
              <a:t>lookScales</a:t>
            </a:r>
            <a:r>
              <a:rPr lang="en-GB" dirty="0" smtClean="0"/>
              <a:t> for X &amp; Y </a:t>
            </a:r>
          </a:p>
          <a:p>
            <a:pPr lvl="5"/>
            <a:endParaRPr lang="en-GB" dirty="0" smtClean="0"/>
          </a:p>
          <a:p>
            <a:pPr lvl="6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05.Mouse Control</a:t>
            </a:r>
          </a:p>
          <a:p>
            <a:pPr lvl="5"/>
            <a:r>
              <a:rPr lang="en-GB" dirty="0" smtClean="0"/>
              <a:t>One thing that is particularly annoying with Unity is that once you use the mouse to drive player input, it’s really hard to use the editor in Unity </a:t>
            </a:r>
          </a:p>
          <a:p>
            <a:pPr lvl="5"/>
            <a:r>
              <a:rPr lang="en-GB" dirty="0" smtClean="0"/>
              <a:t>and you can often get spurious things happening when the mouse goes into another window and you left click</a:t>
            </a:r>
          </a:p>
          <a:p>
            <a:pPr lvl="5"/>
            <a:endParaRPr lang="en-GB" dirty="0" smtClean="0"/>
          </a:p>
          <a:p>
            <a:pPr lvl="5"/>
            <a:r>
              <a:rPr lang="en-GB" dirty="0" smtClean="0"/>
              <a:t>Let’s stop this!</a:t>
            </a:r>
          </a:p>
          <a:p>
            <a:pPr lvl="5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05.Mouse Control</a:t>
            </a:r>
          </a:p>
          <a:p>
            <a:pPr lvl="5"/>
            <a:r>
              <a:rPr lang="en-GB" dirty="0" smtClean="0"/>
              <a:t>We can use </a:t>
            </a:r>
            <a:r>
              <a:rPr lang="en-GB" sz="1800" dirty="0" err="1" smtClean="0">
                <a:latin typeface="Courier New" pitchFamily="49" charset="0"/>
                <a:cs typeface="Courier New" pitchFamily="49" charset="0"/>
              </a:rPr>
              <a:t>Cursor.LockState</a:t>
            </a:r>
            <a:r>
              <a:rPr lang="en-GB" dirty="0" smtClean="0"/>
              <a:t> to control how the mouse works</a:t>
            </a:r>
          </a:p>
          <a:p>
            <a:pPr lvl="5"/>
            <a:r>
              <a:rPr lang="en-GB" dirty="0" smtClean="0"/>
              <a:t>The escape key will toggle between </a:t>
            </a:r>
            <a:r>
              <a:rPr lang="en-GB" sz="1800" dirty="0" err="1" smtClean="0">
                <a:latin typeface="Courier New" pitchFamily="49" charset="0"/>
                <a:cs typeface="Courier New" pitchFamily="49" charset="0"/>
              </a:rPr>
              <a:t>CursorLockMode.Locked</a:t>
            </a:r>
            <a:r>
              <a:rPr lang="en-GB" dirty="0" smtClean="0"/>
              <a:t> and </a:t>
            </a:r>
            <a:r>
              <a:rPr lang="en-GB" sz="1800" dirty="0" err="1" smtClean="0">
                <a:latin typeface="Courier New" pitchFamily="49" charset="0"/>
                <a:cs typeface="Courier New" pitchFamily="49" charset="0"/>
              </a:rPr>
              <a:t>CursorLockMode.None</a:t>
            </a:r>
            <a:endParaRPr lang="en-GB" dirty="0" smtClean="0">
              <a:latin typeface="Courier New" pitchFamily="49" charset="0"/>
              <a:cs typeface="Courier New" pitchFamily="49" charset="0"/>
            </a:endParaRPr>
          </a:p>
          <a:p>
            <a:pPr lvl="5"/>
            <a:r>
              <a:rPr lang="en-GB" sz="1800" dirty="0" err="1" smtClean="0">
                <a:latin typeface="Courier New" pitchFamily="49" charset="0"/>
                <a:cs typeface="Courier New" pitchFamily="49" charset="0"/>
              </a:rPr>
              <a:t>CursorLockMode.Locked</a:t>
            </a:r>
            <a:r>
              <a:rPr lang="en-GB" dirty="0" smtClean="0"/>
              <a:t> will hide the mouse and disable it from moving</a:t>
            </a:r>
          </a:p>
          <a:p>
            <a:pPr lvl="5"/>
            <a:r>
              <a:rPr lang="en-GB" sz="1800" dirty="0" err="1" smtClean="0">
                <a:latin typeface="Courier New" pitchFamily="49" charset="0"/>
                <a:cs typeface="Courier New" pitchFamily="49" charset="0"/>
              </a:rPr>
              <a:t>CursorLockMode.None</a:t>
            </a:r>
            <a:r>
              <a:rPr lang="en-GB" dirty="0" smtClean="0"/>
              <a:t> wont</a:t>
            </a:r>
          </a:p>
          <a:p>
            <a:pPr lvl="6"/>
            <a:r>
              <a:rPr lang="en-GB" dirty="0" smtClean="0"/>
              <a:t>So, when you want to debug your app, press the escape key and the mouse will come back</a:t>
            </a:r>
          </a:p>
          <a:p>
            <a:pPr lvl="6"/>
            <a:r>
              <a:rPr lang="en-GB" dirty="0" smtClean="0"/>
              <a:t>Press it again, and it will disappear (may take some time)</a:t>
            </a:r>
          </a:p>
          <a:p>
            <a:pPr lvl="5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For a first person game:</a:t>
            </a:r>
          </a:p>
          <a:p>
            <a:pPr lvl="3"/>
            <a:r>
              <a:rPr lang="en-GB" dirty="0" smtClean="0"/>
              <a:t>Mouse Look At control</a:t>
            </a:r>
          </a:p>
          <a:p>
            <a:pPr lvl="4"/>
            <a:r>
              <a:rPr lang="en-GB" dirty="0" smtClean="0"/>
              <a:t>05.Mouse Control</a:t>
            </a:r>
          </a:p>
          <a:p>
            <a:pPr lvl="5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974597" y="2831017"/>
            <a:ext cx="7125795" cy="3910351"/>
            <a:chOff x="179512" y="2831017"/>
            <a:chExt cx="7125795" cy="3910351"/>
          </a:xfrm>
        </p:grpSpPr>
        <p:pic>
          <p:nvPicPr>
            <p:cNvPr id="7170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b="21297"/>
            <a:stretch>
              <a:fillRect/>
            </a:stretch>
          </p:blipFill>
          <p:spPr bwMode="auto">
            <a:xfrm>
              <a:off x="179512" y="2831017"/>
              <a:ext cx="4538863" cy="39103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t="78750" r="47712"/>
            <a:stretch>
              <a:fillRect/>
            </a:stretch>
          </p:blipFill>
          <p:spPr bwMode="auto">
            <a:xfrm>
              <a:off x="4932040" y="2841384"/>
              <a:ext cx="2373267" cy="10557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rigidbody controllers</a:t>
            </a:r>
          </a:p>
          <a:p>
            <a:pPr lvl="2"/>
            <a:r>
              <a:rPr lang="en-GB" dirty="0" smtClean="0"/>
              <a:t>We now have a fairly robust rigidbody controller</a:t>
            </a:r>
          </a:p>
          <a:p>
            <a:pPr lvl="2"/>
            <a:r>
              <a:rPr lang="en-GB" dirty="0" smtClean="0"/>
              <a:t>Feel free to experiment with it:</a:t>
            </a:r>
          </a:p>
          <a:p>
            <a:pPr lvl="3"/>
            <a:r>
              <a:rPr lang="en-GB" dirty="0" smtClean="0"/>
              <a:t>Change the physical properties (</a:t>
            </a:r>
            <a:r>
              <a:rPr lang="en-GB" dirty="0" err="1" smtClean="0"/>
              <a:t>Rigidbody.mass</a:t>
            </a:r>
            <a:r>
              <a:rPr lang="en-GB" dirty="0" smtClean="0"/>
              <a:t> &amp; </a:t>
            </a:r>
            <a:r>
              <a:rPr lang="en-GB" dirty="0" err="1" smtClean="0"/>
              <a:t>movementForce</a:t>
            </a:r>
            <a:r>
              <a:rPr lang="en-GB" dirty="0" smtClean="0"/>
              <a:t>)</a:t>
            </a:r>
          </a:p>
          <a:p>
            <a:pPr lvl="3"/>
            <a:r>
              <a:rPr lang="en-GB" dirty="0" smtClean="0"/>
              <a:t>Change the </a:t>
            </a:r>
            <a:r>
              <a:rPr lang="en-GB" dirty="0" err="1" smtClean="0"/>
              <a:t>LookAt</a:t>
            </a:r>
            <a:r>
              <a:rPr lang="en-GB" dirty="0" smtClean="0"/>
              <a:t> properties (</a:t>
            </a:r>
            <a:r>
              <a:rPr lang="en-GB" dirty="0" err="1" smtClean="0"/>
              <a:t>lookScale</a:t>
            </a:r>
            <a:r>
              <a:rPr lang="en-GB" dirty="0" smtClean="0"/>
              <a:t>, control inversion, </a:t>
            </a:r>
            <a:r>
              <a:rPr lang="en-GB" dirty="0" err="1" smtClean="0"/>
              <a:t>lookat</a:t>
            </a:r>
            <a:r>
              <a:rPr lang="en-GB" dirty="0" smtClean="0"/>
              <a:t> limits etc)</a:t>
            </a:r>
          </a:p>
          <a:p>
            <a:pPr lvl="5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3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environments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Assignment 2 overview</a:t>
            </a:r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Making environments</a:t>
            </a:r>
          </a:p>
          <a:p>
            <a:pPr lvl="2"/>
            <a:r>
              <a:rPr lang="en-GB" dirty="0" smtClean="0"/>
              <a:t>We’ve seen that we can use Unity </a:t>
            </a:r>
            <a:r>
              <a:rPr lang="en-GB" dirty="0" err="1" smtClean="0"/>
              <a:t>prims</a:t>
            </a:r>
            <a:r>
              <a:rPr lang="en-GB" dirty="0" smtClean="0"/>
              <a:t> to make environments</a:t>
            </a:r>
          </a:p>
          <a:p>
            <a:pPr lvl="2"/>
            <a:r>
              <a:rPr lang="en-GB" dirty="0" smtClean="0"/>
              <a:t>We can also use </a:t>
            </a:r>
            <a:r>
              <a:rPr lang="en-GB" dirty="0" err="1" smtClean="0"/>
              <a:t>Probuilder</a:t>
            </a:r>
            <a:r>
              <a:rPr lang="en-GB" dirty="0" smtClean="0"/>
              <a:t> to sculpt</a:t>
            </a:r>
          </a:p>
          <a:p>
            <a:pPr lvl="3"/>
            <a:r>
              <a:rPr lang="en-GB" dirty="0" smtClean="0"/>
              <a:t>Get </a:t>
            </a:r>
            <a:r>
              <a:rPr lang="en-GB" dirty="0" err="1" smtClean="0"/>
              <a:t>Probuilder</a:t>
            </a:r>
            <a:r>
              <a:rPr lang="en-GB" dirty="0" smtClean="0"/>
              <a:t> from the asset store and import into a project</a:t>
            </a:r>
          </a:p>
          <a:p>
            <a:pPr lvl="3"/>
            <a:r>
              <a:rPr lang="en-GB" sz="1600" dirty="0" smtClean="0">
                <a:hlinkClick r:id="rId2"/>
              </a:rPr>
              <a:t>https://assetstore.unity.com/packages/tools/modeling/probuilder-111418</a:t>
            </a:r>
            <a:endParaRPr lang="en-GB" sz="1600" dirty="0" smtClean="0"/>
          </a:p>
          <a:p>
            <a:pPr lvl="3"/>
            <a:endParaRPr lang="en-GB" dirty="0" smtClean="0"/>
          </a:p>
          <a:p>
            <a:pPr lvl="3"/>
            <a:endParaRPr lang="en-GB" dirty="0" smtClean="0"/>
          </a:p>
          <a:p>
            <a:pPr lvl="3"/>
            <a:r>
              <a:rPr lang="en-GB" dirty="0" smtClean="0"/>
              <a:t>I’m no sculptor, so here’s a short video on </a:t>
            </a:r>
            <a:r>
              <a:rPr lang="en-GB" dirty="0" err="1" smtClean="0"/>
              <a:t>Probuilder</a:t>
            </a:r>
            <a:endParaRPr lang="en-GB" dirty="0" smtClean="0"/>
          </a:p>
          <a:p>
            <a:pPr lvl="4"/>
            <a:r>
              <a:rPr lang="en-GB" dirty="0" smtClean="0">
                <a:hlinkClick r:id="rId3"/>
              </a:rPr>
              <a:t>https://www.youtube.com/watch?v=PUSOg5YEflM</a:t>
            </a:r>
            <a:endParaRPr lang="en-GB" dirty="0" smtClean="0"/>
          </a:p>
          <a:p>
            <a:pPr lvl="4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Break</a:t>
            </a:r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Unity and </a:t>
            </a:r>
            <a:r>
              <a:rPr lang="en-GB" dirty="0" err="1" smtClean="0"/>
              <a:t>Probuilder</a:t>
            </a:r>
            <a:r>
              <a:rPr lang="en-GB" dirty="0" smtClean="0"/>
              <a:t> have shown us ways of building level content within Unity</a:t>
            </a:r>
          </a:p>
          <a:p>
            <a:pPr lvl="2"/>
            <a:endParaRPr lang="en-GB" dirty="0" smtClean="0"/>
          </a:p>
          <a:p>
            <a:pPr lvl="1"/>
            <a:r>
              <a:rPr lang="en-GB" dirty="0" smtClean="0"/>
              <a:t>What if we want to use external resources?</a:t>
            </a:r>
          </a:p>
          <a:p>
            <a:pPr lvl="2"/>
            <a:r>
              <a:rPr lang="en-GB" dirty="0" smtClean="0"/>
              <a:t>Like artists</a:t>
            </a:r>
          </a:p>
          <a:p>
            <a:pPr lvl="2"/>
            <a:r>
              <a:rPr lang="en-GB" dirty="0" smtClean="0"/>
              <a:t>Like other assets on the asset store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Maya</a:t>
            </a:r>
          </a:p>
          <a:p>
            <a:pPr lvl="2"/>
            <a:r>
              <a:rPr lang="en-GB" dirty="0" smtClean="0"/>
              <a:t>Maya is an industry-standard modelling package</a:t>
            </a:r>
          </a:p>
          <a:p>
            <a:pPr lvl="2"/>
            <a:r>
              <a:rPr lang="en-GB" dirty="0" smtClean="0"/>
              <a:t>We use it in the Academy for the art and animation courses and pathways</a:t>
            </a:r>
          </a:p>
          <a:p>
            <a:pPr lvl="2"/>
            <a:r>
              <a:rPr lang="en-GB" dirty="0" smtClean="0"/>
              <a:t>Installed on all the machines</a:t>
            </a:r>
          </a:p>
          <a:p>
            <a:pPr lvl="2"/>
            <a:r>
              <a:rPr lang="en-GB" dirty="0" smtClean="0"/>
              <a:t>Available as a free student application </a:t>
            </a:r>
          </a:p>
          <a:p>
            <a:pPr lvl="3"/>
            <a:r>
              <a:rPr lang="en-GB" dirty="0" smtClean="0">
                <a:hlinkClick r:id="rId2"/>
              </a:rPr>
              <a:t>https://www.autodesk.com/education/free-software/maya</a:t>
            </a:r>
            <a:endParaRPr lang="en-GB" dirty="0" smtClean="0"/>
          </a:p>
          <a:p>
            <a:pPr lvl="3"/>
            <a:r>
              <a:rPr lang="en-GB" dirty="0" smtClean="0"/>
              <a:t>Set up an account and install on your own pc / laptop</a:t>
            </a:r>
          </a:p>
          <a:p>
            <a:pPr lvl="3"/>
            <a:r>
              <a:rPr lang="en-GB" dirty="0" smtClean="0"/>
              <a:t>Has some commercial restrictions</a:t>
            </a:r>
          </a:p>
          <a:p>
            <a:pPr lvl="2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Maya</a:t>
            </a:r>
          </a:p>
          <a:p>
            <a:pPr lvl="2"/>
            <a:r>
              <a:rPr lang="en-GB" dirty="0" smtClean="0"/>
              <a:t>As developers, you will end up importing Maya created assets into your games</a:t>
            </a:r>
          </a:p>
          <a:p>
            <a:pPr lvl="2"/>
            <a:r>
              <a:rPr lang="en-GB" dirty="0" smtClean="0"/>
              <a:t>As designers it’s useful to be able to rough out levels for game play</a:t>
            </a:r>
          </a:p>
          <a:p>
            <a:pPr lvl="3"/>
            <a:r>
              <a:rPr lang="en-GB" dirty="0" smtClean="0"/>
              <a:t>This process is known as </a:t>
            </a:r>
            <a:r>
              <a:rPr lang="en-GB" dirty="0" err="1" smtClean="0"/>
              <a:t>greyboxing</a:t>
            </a:r>
            <a:endParaRPr lang="en-GB" dirty="0" smtClean="0"/>
          </a:p>
          <a:p>
            <a:pPr lvl="4"/>
            <a:r>
              <a:rPr lang="en-GB" dirty="0" smtClean="0"/>
              <a:t>Create the form of levels to drive the function</a:t>
            </a:r>
          </a:p>
          <a:p>
            <a:pPr lvl="4"/>
            <a:r>
              <a:rPr lang="en-GB" dirty="0" smtClean="0"/>
              <a:t>Use default (grey) materials</a:t>
            </a:r>
          </a:p>
          <a:p>
            <a:pPr lvl="4"/>
            <a:r>
              <a:rPr lang="en-GB" dirty="0" smtClean="0"/>
              <a:t>Designers refine levels for </a:t>
            </a:r>
            <a:r>
              <a:rPr lang="en-GB" dirty="0" err="1" smtClean="0"/>
              <a:t>gameplay</a:t>
            </a:r>
            <a:endParaRPr lang="en-GB" dirty="0" smtClean="0"/>
          </a:p>
          <a:p>
            <a:pPr lvl="4"/>
            <a:r>
              <a:rPr lang="en-GB" dirty="0" smtClean="0"/>
              <a:t>Pass levels to artists for aesthetic / material pass</a:t>
            </a:r>
          </a:p>
          <a:p>
            <a:pPr lvl="2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Maya</a:t>
            </a:r>
          </a:p>
          <a:p>
            <a:pPr lvl="2"/>
            <a:r>
              <a:rPr lang="en-GB" dirty="0" smtClean="0"/>
              <a:t>As developers, you will end up importing Maya created assets into your games</a:t>
            </a:r>
          </a:p>
          <a:p>
            <a:pPr lvl="2"/>
            <a:endParaRPr lang="en-GB" dirty="0" smtClean="0"/>
          </a:p>
        </p:txBody>
      </p:sp>
      <p:pic>
        <p:nvPicPr>
          <p:cNvPr id="34818" name="Picture 2" descr="Image result for greyboxi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93624" y="2842136"/>
            <a:ext cx="6146728" cy="3611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Maya</a:t>
            </a:r>
          </a:p>
          <a:p>
            <a:pPr lvl="2"/>
            <a:r>
              <a:rPr lang="en-GB" dirty="0" smtClean="0"/>
              <a:t>As developers, you will end up importing Maya created assets into your games</a:t>
            </a:r>
          </a:p>
          <a:p>
            <a:pPr lvl="2"/>
            <a:r>
              <a:rPr lang="en-GB" dirty="0" smtClean="0"/>
              <a:t>As programmers it’s super important to be able to get art assets into a game &amp; deal with issues</a:t>
            </a:r>
          </a:p>
          <a:p>
            <a:pPr lvl="3"/>
            <a:r>
              <a:rPr lang="en-GB" dirty="0" smtClean="0"/>
              <a:t>Generally, artists often struggle with technical issues &amp; programmers need to support artists</a:t>
            </a:r>
          </a:p>
          <a:p>
            <a:pPr lvl="3"/>
            <a:r>
              <a:rPr lang="en-GB" dirty="0" smtClean="0"/>
              <a:t>It’s common for assets to turn up in Unity:</a:t>
            </a:r>
          </a:p>
          <a:p>
            <a:pPr lvl="4"/>
            <a:r>
              <a:rPr lang="en-GB" dirty="0" smtClean="0"/>
              <a:t>Wrong size / scale,  wrong orientation, wrong textures, wrong names, wrong whatever ....</a:t>
            </a:r>
          </a:p>
          <a:p>
            <a:pPr lvl="4"/>
            <a:endParaRPr lang="en-GB" dirty="0" smtClean="0"/>
          </a:p>
          <a:p>
            <a:pPr lvl="3"/>
            <a:r>
              <a:rPr lang="en-GB" dirty="0" smtClean="0"/>
              <a:t>So, having an understanding of how Maya works, issues you can run into and how to fix them is of great value ...</a:t>
            </a:r>
          </a:p>
          <a:p>
            <a:pPr lvl="2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Maya</a:t>
            </a:r>
          </a:p>
          <a:p>
            <a:pPr lvl="2"/>
            <a:r>
              <a:rPr lang="en-GB" dirty="0" smtClean="0"/>
              <a:t>Load up Maya</a:t>
            </a:r>
          </a:p>
          <a:p>
            <a:pPr lvl="3"/>
            <a:r>
              <a:rPr lang="en-GB" dirty="0" smtClean="0"/>
              <a:t>Make some assets</a:t>
            </a:r>
          </a:p>
          <a:p>
            <a:pPr lvl="4"/>
            <a:r>
              <a:rPr lang="en-GB" dirty="0" smtClean="0"/>
              <a:t>Can create assets from the Poly Modelling shelf</a:t>
            </a:r>
          </a:p>
          <a:p>
            <a:pPr lvl="5"/>
            <a:r>
              <a:rPr lang="en-GB" dirty="0" smtClean="0"/>
              <a:t>Objects are created at the origin</a:t>
            </a:r>
          </a:p>
          <a:p>
            <a:pPr lvl="5"/>
            <a:r>
              <a:rPr lang="en-GB" dirty="0" smtClean="0"/>
              <a:t>Can use scale, rotate &amp; move icons on left of screen to manipulate (just like Unity)</a:t>
            </a:r>
          </a:p>
          <a:p>
            <a:pPr lvl="5"/>
            <a:r>
              <a:rPr lang="en-GB" dirty="0" smtClean="0"/>
              <a:t>Can name also them</a:t>
            </a:r>
          </a:p>
          <a:p>
            <a:pPr lvl="3"/>
            <a:endParaRPr lang="en-GB" dirty="0" smtClean="0"/>
          </a:p>
          <a:p>
            <a:pPr lvl="2"/>
            <a:endParaRPr lang="en-GB" dirty="0" smtClean="0"/>
          </a:p>
          <a:p>
            <a:pPr lvl="2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Maya</a:t>
            </a:r>
          </a:p>
          <a:p>
            <a:pPr lvl="2"/>
            <a:r>
              <a:rPr lang="en-GB" dirty="0" smtClean="0"/>
              <a:t>Load up Maya</a:t>
            </a:r>
          </a:p>
          <a:p>
            <a:pPr lvl="3"/>
            <a:r>
              <a:rPr lang="en-GB" dirty="0" smtClean="0"/>
              <a:t>Export to </a:t>
            </a:r>
            <a:r>
              <a:rPr lang="en-GB" dirty="0" err="1" smtClean="0"/>
              <a:t>fbx</a:t>
            </a:r>
            <a:endParaRPr lang="en-GB" dirty="0" smtClean="0"/>
          </a:p>
          <a:p>
            <a:pPr lvl="4"/>
            <a:r>
              <a:rPr lang="en-GB" dirty="0" smtClean="0"/>
              <a:t>File-&gt;Export All as FBX Export</a:t>
            </a:r>
          </a:p>
          <a:p>
            <a:pPr lvl="5"/>
            <a:r>
              <a:rPr lang="en-GB" dirty="0" smtClean="0"/>
              <a:t>Set </a:t>
            </a:r>
            <a:r>
              <a:rPr lang="en-GB" dirty="0" err="1" smtClean="0"/>
              <a:t>geom</a:t>
            </a:r>
            <a:r>
              <a:rPr lang="en-GB" dirty="0" smtClean="0"/>
              <a:t> to triangulate</a:t>
            </a:r>
          </a:p>
          <a:p>
            <a:pPr lvl="4"/>
            <a:r>
              <a:rPr lang="en-GB" dirty="0" smtClean="0"/>
              <a:t>Can also export to unity</a:t>
            </a:r>
          </a:p>
          <a:p>
            <a:pPr lvl="3"/>
            <a:endParaRPr lang="en-GB" dirty="0" smtClean="0"/>
          </a:p>
          <a:p>
            <a:pPr lvl="2"/>
            <a:endParaRPr lang="en-GB" dirty="0" smtClean="0"/>
          </a:p>
          <a:p>
            <a:pPr lvl="2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Assignment 2 overview</a:t>
            </a:r>
          </a:p>
          <a:p>
            <a:pPr marL="742950" lvl="2" indent="-342900"/>
            <a:r>
              <a:rPr lang="en-GB" dirty="0" smtClean="0"/>
              <a:t>Your second assignment is to make a first person shooter [FPS] game in Unity</a:t>
            </a:r>
          </a:p>
          <a:p>
            <a:pPr marL="1200150" lvl="3" indent="-342900"/>
            <a:r>
              <a:rPr lang="en-GB" dirty="0" smtClean="0"/>
              <a:t>Details are on learning space </a:t>
            </a:r>
          </a:p>
          <a:p>
            <a:pPr marL="1657350" lvl="4" indent="-342900"/>
            <a:r>
              <a:rPr lang="en-GB" dirty="0" smtClean="0">
                <a:hlinkClick r:id="rId2"/>
              </a:rPr>
              <a:t>https://learningspace.falmouth.ac.uk/course/view.php?id=3095</a:t>
            </a:r>
            <a:endParaRPr lang="en-GB" dirty="0" smtClean="0"/>
          </a:p>
          <a:p>
            <a:pPr marL="1657350" lvl="4" indent="-342900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Maya</a:t>
            </a:r>
          </a:p>
          <a:p>
            <a:pPr lvl="2"/>
            <a:r>
              <a:rPr lang="en-GB" dirty="0" smtClean="0"/>
              <a:t>In Unity</a:t>
            </a:r>
          </a:p>
          <a:p>
            <a:pPr lvl="3"/>
            <a:r>
              <a:rPr lang="en-GB" dirty="0" smtClean="0"/>
              <a:t>Drop </a:t>
            </a:r>
            <a:r>
              <a:rPr lang="en-GB" dirty="0" err="1" smtClean="0"/>
              <a:t>fbx</a:t>
            </a:r>
            <a:r>
              <a:rPr lang="en-GB" dirty="0" smtClean="0"/>
              <a:t> in assets folder</a:t>
            </a:r>
          </a:p>
          <a:p>
            <a:pPr lvl="3"/>
            <a:r>
              <a:rPr lang="en-GB" dirty="0" smtClean="0"/>
              <a:t>In inspector-&gt;model </a:t>
            </a:r>
          </a:p>
          <a:p>
            <a:pPr lvl="4"/>
            <a:r>
              <a:rPr lang="en-GB" dirty="0" smtClean="0"/>
              <a:t>Set scale factor to make it the ‘right’ size</a:t>
            </a:r>
          </a:p>
          <a:p>
            <a:pPr lvl="4"/>
            <a:r>
              <a:rPr lang="en-GB" dirty="0" smtClean="0"/>
              <a:t>Generate colliders if you need </a:t>
            </a:r>
            <a:r>
              <a:rPr lang="en-GB" dirty="0" smtClean="0"/>
              <a:t>them</a:t>
            </a:r>
          </a:p>
          <a:p>
            <a:pPr lvl="5"/>
            <a:r>
              <a:rPr lang="en-GB" dirty="0" smtClean="0"/>
              <a:t>[windows-&gt;analysis-&gt;physics debugger]</a:t>
            </a:r>
          </a:p>
          <a:p>
            <a:pPr lvl="5"/>
            <a:r>
              <a:rPr lang="en-GB" dirty="0" smtClean="0"/>
              <a:t>Turn on collision geometry to see the colliders</a:t>
            </a:r>
            <a:endParaRPr lang="en-GB" dirty="0" smtClean="0"/>
          </a:p>
          <a:p>
            <a:pPr lvl="4"/>
            <a:endParaRPr lang="en-GB" dirty="0" smtClean="0"/>
          </a:p>
          <a:p>
            <a:pPr lvl="3"/>
            <a:r>
              <a:rPr lang="en-GB" dirty="0" smtClean="0"/>
              <a:t>Once the model is in Unity, you can apply new materials and duplicate &amp; manipulate components in the hierarchy</a:t>
            </a:r>
          </a:p>
          <a:p>
            <a:pPr lvl="3"/>
            <a:endParaRPr lang="en-GB" dirty="0" smtClean="0"/>
          </a:p>
          <a:p>
            <a:pPr lvl="2"/>
            <a:endParaRPr lang="en-GB" dirty="0" smtClean="0"/>
          </a:p>
          <a:p>
            <a:pPr lvl="2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Asset store assets</a:t>
            </a:r>
          </a:p>
          <a:p>
            <a:pPr lvl="2"/>
            <a:r>
              <a:rPr lang="en-GB" dirty="0" smtClean="0"/>
              <a:t>You’ve all seen the asset store (Jamie’s assets &amp; </a:t>
            </a:r>
            <a:r>
              <a:rPr lang="en-GB" dirty="0" err="1" smtClean="0"/>
              <a:t>Probuilder</a:t>
            </a:r>
            <a:r>
              <a:rPr lang="en-GB" dirty="0" smtClean="0"/>
              <a:t>)</a:t>
            </a:r>
          </a:p>
          <a:p>
            <a:pPr lvl="2"/>
            <a:r>
              <a:rPr lang="en-GB" dirty="0" smtClean="0"/>
              <a:t>Can be a really useful resource for content</a:t>
            </a:r>
          </a:p>
          <a:p>
            <a:pPr lvl="3"/>
            <a:r>
              <a:rPr lang="en-GB" dirty="0" smtClean="0"/>
              <a:t>Particularly things that aren’t essential to your game</a:t>
            </a:r>
          </a:p>
          <a:p>
            <a:pPr lvl="4"/>
            <a:r>
              <a:rPr lang="en-GB" dirty="0" smtClean="0"/>
              <a:t>Background content</a:t>
            </a:r>
          </a:p>
          <a:p>
            <a:pPr lvl="4"/>
            <a:r>
              <a:rPr lang="en-GB" dirty="0" smtClean="0"/>
              <a:t>Assets for prototyping</a:t>
            </a:r>
          </a:p>
          <a:p>
            <a:pPr lvl="4"/>
            <a:r>
              <a:rPr lang="en-GB" dirty="0" smtClean="0"/>
              <a:t>Assets to deconstruct and learn techniques from</a:t>
            </a:r>
          </a:p>
          <a:p>
            <a:pPr lvl="4"/>
            <a:r>
              <a:rPr lang="en-GB" dirty="0" smtClean="0"/>
              <a:t>etc</a:t>
            </a:r>
          </a:p>
          <a:p>
            <a:pPr lvl="2"/>
            <a:endParaRPr lang="en-GB" dirty="0" smtClean="0"/>
          </a:p>
          <a:p>
            <a:pPr lvl="2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Asset store assets</a:t>
            </a:r>
          </a:p>
          <a:p>
            <a:pPr lvl="2"/>
            <a:r>
              <a:rPr lang="en-GB" dirty="0" smtClean="0"/>
              <a:t>An example</a:t>
            </a:r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4922" y="2266994"/>
            <a:ext cx="6727478" cy="3682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Asset store assets</a:t>
            </a:r>
          </a:p>
          <a:p>
            <a:pPr lvl="2"/>
            <a:r>
              <a:rPr lang="en-GB" dirty="0" smtClean="0"/>
              <a:t>An example</a:t>
            </a:r>
          </a:p>
          <a:p>
            <a:pPr lvl="3"/>
            <a:r>
              <a:rPr lang="en-GB" dirty="0" smtClean="0"/>
              <a:t>I wanted some assets for experimenting with 3D scenes</a:t>
            </a:r>
          </a:p>
          <a:p>
            <a:pPr lvl="3"/>
            <a:r>
              <a:rPr lang="en-GB" dirty="0" smtClean="0"/>
              <a:t>This was cheap, had lots of stuff and was modular </a:t>
            </a:r>
          </a:p>
          <a:p>
            <a:pPr lvl="4"/>
            <a:r>
              <a:rPr lang="en-GB" dirty="0" smtClean="0"/>
              <a:t>And had a pre-build city</a:t>
            </a:r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3353792"/>
            <a:ext cx="3564768" cy="180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22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59832" y="5092700"/>
            <a:ext cx="3593250" cy="176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22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83088" y="3284984"/>
            <a:ext cx="3437384" cy="21798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Asset store assets</a:t>
            </a:r>
          </a:p>
          <a:p>
            <a:pPr lvl="2"/>
            <a:r>
              <a:rPr lang="en-GB" dirty="0" smtClean="0"/>
              <a:t>07. </a:t>
            </a:r>
            <a:r>
              <a:rPr lang="en-GB" dirty="0" err="1" smtClean="0"/>
              <a:t>Simpletown</a:t>
            </a:r>
            <a:r>
              <a:rPr lang="en-GB" dirty="0" smtClean="0"/>
              <a:t> Raw</a:t>
            </a:r>
          </a:p>
          <a:p>
            <a:pPr lvl="3"/>
            <a:r>
              <a:rPr lang="en-GB" dirty="0" smtClean="0"/>
              <a:t>Download the asset</a:t>
            </a:r>
          </a:p>
          <a:p>
            <a:pPr lvl="3"/>
            <a:r>
              <a:rPr lang="en-GB" dirty="0" smtClean="0"/>
              <a:t>Extract the level into a prefab</a:t>
            </a:r>
          </a:p>
          <a:p>
            <a:pPr lvl="3"/>
            <a:r>
              <a:rPr lang="en-GB" dirty="0" smtClean="0"/>
              <a:t>Add to my </a:t>
            </a:r>
            <a:r>
              <a:rPr lang="en-GB" dirty="0" err="1" smtClean="0"/>
              <a:t>testbed</a:t>
            </a:r>
            <a:endParaRPr lang="en-GB" dirty="0" smtClean="0"/>
          </a:p>
          <a:p>
            <a:pPr lvl="3"/>
            <a:r>
              <a:rPr lang="en-GB" dirty="0" smtClean="0"/>
              <a:t>Run 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Asset store assets</a:t>
            </a:r>
          </a:p>
          <a:p>
            <a:pPr lvl="2"/>
            <a:r>
              <a:rPr lang="en-GB" dirty="0" smtClean="0"/>
              <a:t>An example</a:t>
            </a:r>
          </a:p>
          <a:p>
            <a:pPr lvl="3"/>
            <a:r>
              <a:rPr lang="en-GB" dirty="0" smtClean="0"/>
              <a:t>Ok, player falls through world</a:t>
            </a:r>
          </a:p>
          <a:p>
            <a:pPr lvl="3"/>
            <a:r>
              <a:rPr lang="en-GB" dirty="0" smtClean="0"/>
              <a:t>Why is this, use the physics debug view</a:t>
            </a:r>
          </a:p>
          <a:p>
            <a:pPr lvl="4"/>
            <a:r>
              <a:rPr lang="en-GB" dirty="0" smtClean="0"/>
              <a:t>[windows-&gt;analysis-&gt;physics debugger]</a:t>
            </a:r>
          </a:p>
          <a:p>
            <a:pPr lvl="4"/>
            <a:r>
              <a:rPr lang="en-GB" dirty="0" smtClean="0"/>
              <a:t>Nothing comes up</a:t>
            </a:r>
          </a:p>
          <a:p>
            <a:pPr lvl="5"/>
            <a:r>
              <a:rPr lang="en-GB" dirty="0" smtClean="0"/>
              <a:t>There’s no colliders for the assets </a:t>
            </a:r>
            <a:r>
              <a:rPr lang="en-GB" dirty="0" smtClean="0">
                <a:sym typeface="Wingdings" pitchFamily="2" charset="2"/>
              </a:rPr>
              <a:t></a:t>
            </a:r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Asset store assets</a:t>
            </a:r>
          </a:p>
          <a:p>
            <a:pPr lvl="2"/>
            <a:r>
              <a:rPr lang="en-GB" dirty="0" smtClean="0"/>
              <a:t>An example</a:t>
            </a:r>
          </a:p>
          <a:p>
            <a:pPr lvl="3"/>
            <a:r>
              <a:rPr lang="en-GB" dirty="0" smtClean="0"/>
              <a:t>Ok, player falls through world</a:t>
            </a:r>
          </a:p>
          <a:p>
            <a:pPr lvl="3"/>
            <a:r>
              <a:rPr lang="en-GB" dirty="0" smtClean="0"/>
              <a:t>Why is this, use the physics debug view</a:t>
            </a:r>
          </a:p>
          <a:p>
            <a:pPr lvl="4"/>
            <a:r>
              <a:rPr lang="en-GB" dirty="0" smtClean="0"/>
              <a:t>[windows-&gt;analysis-&gt;physics debugger]</a:t>
            </a:r>
          </a:p>
          <a:p>
            <a:pPr lvl="4"/>
            <a:r>
              <a:rPr lang="en-GB" dirty="0" smtClean="0"/>
              <a:t>Nothing comes up</a:t>
            </a:r>
          </a:p>
          <a:p>
            <a:pPr lvl="5"/>
            <a:r>
              <a:rPr lang="en-GB" dirty="0" smtClean="0"/>
              <a:t>There’s no colliders for the assets </a:t>
            </a:r>
            <a:r>
              <a:rPr lang="en-GB" dirty="0" smtClean="0">
                <a:sym typeface="Wingdings" pitchFamily="2" charset="2"/>
              </a:rPr>
              <a:t></a:t>
            </a:r>
          </a:p>
          <a:p>
            <a:pPr lvl="5"/>
            <a:endParaRPr lang="en-GB" dirty="0" smtClean="0">
              <a:sym typeface="Wingdings" pitchFamily="2" charset="2"/>
            </a:endParaRPr>
          </a:p>
          <a:p>
            <a:pPr lvl="3"/>
            <a:r>
              <a:rPr lang="en-GB" dirty="0" smtClean="0">
                <a:sym typeface="Wingdings" pitchFamily="2" charset="2"/>
              </a:rPr>
              <a:t>Test this:</a:t>
            </a:r>
          </a:p>
          <a:p>
            <a:pPr lvl="4"/>
            <a:r>
              <a:rPr lang="en-GB" dirty="0" smtClean="0">
                <a:sym typeface="Wingdings" pitchFamily="2" charset="2"/>
              </a:rPr>
              <a:t>Pick the mesh under the player and add a mesh collider</a:t>
            </a:r>
            <a:endParaRPr lang="en-GB" dirty="0" smtClean="0"/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79912" y="5013176"/>
            <a:ext cx="2233638" cy="1769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Asset store assets</a:t>
            </a:r>
          </a:p>
          <a:p>
            <a:pPr lvl="2"/>
            <a:r>
              <a:rPr lang="en-GB" dirty="0" smtClean="0"/>
              <a:t>An example</a:t>
            </a:r>
          </a:p>
          <a:p>
            <a:pPr lvl="3"/>
            <a:r>
              <a:rPr lang="en-GB" dirty="0" smtClean="0"/>
              <a:t>Select all the assets and add colliders to them</a:t>
            </a:r>
          </a:p>
          <a:p>
            <a:pPr lvl="4"/>
            <a:r>
              <a:rPr lang="en-GB" dirty="0" smtClean="0"/>
              <a:t>Do in groups to make it easier</a:t>
            </a:r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endParaRPr lang="en-GB" dirty="0" smtClean="0"/>
          </a:p>
          <a:p>
            <a:pPr lvl="4"/>
            <a:r>
              <a:rPr lang="en-GB" dirty="0" smtClean="0"/>
              <a:t>Not everything is physics because some meshes use –scale to mirror -&gt; bad</a:t>
            </a:r>
          </a:p>
          <a:p>
            <a:pPr lvl="5"/>
            <a:r>
              <a:rPr lang="en-GB" dirty="0" smtClean="0"/>
              <a:t>Need to manually fix</a:t>
            </a:r>
          </a:p>
        </p:txBody>
      </p:sp>
      <p:pic>
        <p:nvPicPr>
          <p:cNvPr id="542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84908" y="2841583"/>
            <a:ext cx="3971268" cy="2675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Asset store assets</a:t>
            </a:r>
          </a:p>
          <a:p>
            <a:pPr lvl="2"/>
            <a:r>
              <a:rPr lang="en-GB" dirty="0" smtClean="0"/>
              <a:t>An example</a:t>
            </a:r>
          </a:p>
          <a:p>
            <a:pPr lvl="3"/>
            <a:r>
              <a:rPr lang="en-GB" dirty="0" smtClean="0"/>
              <a:t>So, we can see this wasn’t 100% successful </a:t>
            </a:r>
          </a:p>
          <a:p>
            <a:pPr lvl="3"/>
            <a:r>
              <a:rPr lang="en-GB" dirty="0" smtClean="0"/>
              <a:t>Only really took a bit of tinkering / fixing to make it work for my needs</a:t>
            </a:r>
          </a:p>
          <a:p>
            <a:pPr lvl="4"/>
            <a:r>
              <a:rPr lang="en-GB" dirty="0" smtClean="0"/>
              <a:t>It’s much nicer than going around world of cubes ;)</a:t>
            </a:r>
          </a:p>
          <a:p>
            <a:pPr lvl="4"/>
            <a:endParaRPr lang="en-GB" dirty="0" smtClean="0"/>
          </a:p>
          <a:p>
            <a:pPr lvl="2"/>
            <a:r>
              <a:rPr lang="en-GB" dirty="0" smtClean="0"/>
              <a:t>However, the asset store has the potential to give you a lot of bang for your buck</a:t>
            </a:r>
          </a:p>
          <a:p>
            <a:pPr lvl="3"/>
            <a:r>
              <a:rPr lang="en-GB" dirty="0" smtClean="0"/>
              <a:t>Bit of caveat emptor (buyer beware)</a:t>
            </a:r>
          </a:p>
          <a:p>
            <a:pPr lvl="3"/>
            <a:r>
              <a:rPr lang="en-GB" dirty="0" smtClean="0"/>
              <a:t>&amp; an ideal opportunity to learn about what can go wrong with unity assets and components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Asset store assets</a:t>
            </a:r>
          </a:p>
          <a:p>
            <a:pPr lvl="2"/>
            <a:r>
              <a:rPr lang="en-GB" dirty="0" smtClean="0"/>
              <a:t>08.Simpletown</a:t>
            </a:r>
          </a:p>
          <a:p>
            <a:pPr lvl="3"/>
            <a:r>
              <a:rPr lang="en-GB" dirty="0" smtClean="0"/>
              <a:t>These problems can be fixed</a:t>
            </a:r>
          </a:p>
          <a:p>
            <a:pPr lvl="3"/>
            <a:r>
              <a:rPr lang="en-GB" dirty="0" err="1" smtClean="0"/>
              <a:t>Simpletown</a:t>
            </a:r>
            <a:r>
              <a:rPr lang="en-GB" dirty="0" smtClean="0"/>
              <a:t> now gives us an environment to experiment in</a:t>
            </a:r>
          </a:p>
          <a:p>
            <a:pPr lvl="4"/>
            <a:r>
              <a:rPr lang="en-GB" dirty="0" smtClean="0"/>
              <a:t>Remove the vehicles to increase play space</a:t>
            </a:r>
          </a:p>
          <a:p>
            <a:pPr lvl="4"/>
            <a:r>
              <a:rPr lang="en-GB" dirty="0" smtClean="0"/>
              <a:t>Add content to increase town layout</a:t>
            </a:r>
          </a:p>
          <a:p>
            <a:pPr lvl="4"/>
            <a:r>
              <a:rPr lang="en-GB" dirty="0" smtClean="0"/>
              <a:t>Start adding </a:t>
            </a:r>
            <a:r>
              <a:rPr lang="en-GB" dirty="0" err="1" smtClean="0"/>
              <a:t>gameplay</a:t>
            </a:r>
            <a:endParaRPr lang="en-GB" dirty="0" smtClean="0"/>
          </a:p>
          <a:p>
            <a:pPr lvl="4"/>
            <a:r>
              <a:rPr lang="en-GB" dirty="0" smtClean="0"/>
              <a:t>Create your own town blocks</a:t>
            </a:r>
          </a:p>
          <a:p>
            <a:pPr lvl="4"/>
            <a:r>
              <a:rPr lang="en-GB" dirty="0" smtClean="0"/>
              <a:t>Make the cars players</a:t>
            </a:r>
          </a:p>
          <a:p>
            <a:pPr lvl="4"/>
            <a:r>
              <a:rPr lang="en-GB" dirty="0" smtClean="0"/>
              <a:t>etc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Assignment 2 overview</a:t>
            </a:r>
          </a:p>
          <a:p>
            <a:pPr marL="742950" lvl="2" indent="-342900"/>
            <a:r>
              <a:rPr lang="en-GB" dirty="0" smtClean="0"/>
              <a:t>Your second assignment is to make a first person shooter [FPS] game in Unity</a:t>
            </a:r>
          </a:p>
          <a:p>
            <a:pPr marL="1200150" lvl="3" indent="-342900"/>
            <a:r>
              <a:rPr lang="en-GB" dirty="0" smtClean="0"/>
              <a:t>Details are on learning space </a:t>
            </a:r>
          </a:p>
          <a:p>
            <a:pPr marL="1657350" lvl="4" indent="-342900"/>
            <a:r>
              <a:rPr lang="en-GB" dirty="0" smtClean="0"/>
              <a:t>Well </a:t>
            </a:r>
            <a:r>
              <a:rPr lang="en-GB" dirty="0" smtClean="0"/>
              <a:t>commented and well formatted scripts, of your own devising</a:t>
            </a:r>
          </a:p>
          <a:p>
            <a:pPr marL="1657350" lvl="4" indent="-342900"/>
            <a:r>
              <a:rPr lang="en-GB" dirty="0" smtClean="0"/>
              <a:t>A Rigidbody based controller for player movement</a:t>
            </a:r>
          </a:p>
          <a:p>
            <a:pPr marL="1657350" lvl="4" indent="-342900"/>
            <a:r>
              <a:rPr lang="en-GB" dirty="0" smtClean="0"/>
              <a:t>At least two weapons</a:t>
            </a:r>
          </a:p>
          <a:p>
            <a:pPr marL="2114550" lvl="5" indent="-342900"/>
            <a:r>
              <a:rPr lang="en-GB" dirty="0" smtClean="0"/>
              <a:t>One ‘rifle’ (no projectiles, just apply instant damage to any target in line of fire)</a:t>
            </a:r>
          </a:p>
          <a:p>
            <a:pPr marL="2114550" lvl="5" indent="-342900"/>
            <a:r>
              <a:rPr lang="en-GB" dirty="0" smtClean="0"/>
              <a:t>One ‘grenade launcher’ (spawns a Rigidbody projectile which causes area-of-effect damage and applies force to all </a:t>
            </a:r>
            <a:r>
              <a:rPr lang="en-GB" dirty="0" err="1" smtClean="0"/>
              <a:t>Rigidbodies</a:t>
            </a:r>
            <a:r>
              <a:rPr lang="en-GB" dirty="0" smtClean="0"/>
              <a:t> in the blast radius) </a:t>
            </a:r>
          </a:p>
          <a:p>
            <a:pPr marL="1657350" lvl="4" indent="-342900"/>
            <a:r>
              <a:rPr lang="en-GB" dirty="0" smtClean="0"/>
              <a:t>One or more enemy AIs which use a finite state machine to either ‘search’ for the player (using a </a:t>
            </a:r>
            <a:r>
              <a:rPr lang="en-GB" dirty="0" err="1" smtClean="0"/>
              <a:t>NavMeshAgent</a:t>
            </a:r>
            <a:r>
              <a:rPr lang="en-GB" dirty="0" smtClean="0"/>
              <a:t>) or ‘attack’ if there’s line of sight (</a:t>
            </a:r>
            <a:r>
              <a:rPr lang="en-GB" dirty="0" err="1" smtClean="0"/>
              <a:t>raycast</a:t>
            </a:r>
            <a:r>
              <a:rPr lang="en-GB" dirty="0" smtClean="0"/>
              <a:t>). You may add any additional states if you wish (for example: ‘seek ammo’). </a:t>
            </a:r>
          </a:p>
          <a:p>
            <a:pPr marL="1657350" lvl="4" indent="-342900"/>
            <a:r>
              <a:rPr lang="en-GB" dirty="0" smtClean="0"/>
              <a:t>Baddies that </a:t>
            </a:r>
            <a:r>
              <a:rPr lang="en-GB" dirty="0" err="1" smtClean="0"/>
              <a:t>respawn</a:t>
            </a:r>
            <a:r>
              <a:rPr lang="en-GB" dirty="0" smtClean="0"/>
              <a:t> on death </a:t>
            </a:r>
          </a:p>
          <a:p>
            <a:pPr marL="1657350" lvl="4" indent="-342900"/>
            <a:r>
              <a:rPr lang="en-GB" dirty="0" smtClean="0"/>
              <a:t>Player that </a:t>
            </a:r>
            <a:r>
              <a:rPr lang="en-GB" dirty="0" err="1" smtClean="0"/>
              <a:t>respawns</a:t>
            </a:r>
            <a:r>
              <a:rPr lang="en-GB" dirty="0" smtClean="0"/>
              <a:t> on death </a:t>
            </a:r>
          </a:p>
          <a:p>
            <a:pPr marL="1657350" lvl="4" indent="-342900"/>
            <a:r>
              <a:rPr lang="en-GB" dirty="0" smtClean="0"/>
              <a:t>Some rigidbody objects to interact with (e.g. cubes and cylinders) &amp; some scenery for cover </a:t>
            </a:r>
          </a:p>
          <a:p>
            <a:pPr marL="1657350" lvl="4" indent="-342900"/>
            <a:r>
              <a:rPr lang="en-GB" dirty="0" smtClean="0"/>
              <a:t>A wrapper consisting of a splash screen and game over screen.</a:t>
            </a:r>
          </a:p>
          <a:p>
            <a:pPr marL="1657350" lvl="4" indent="-342900">
              <a:buNone/>
            </a:pPr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Prototyping with external assets</a:t>
            </a:r>
          </a:p>
          <a:p>
            <a:pPr lvl="1"/>
            <a:r>
              <a:rPr lang="en-GB" dirty="0" smtClean="0"/>
              <a:t>Different assets, different needs and issues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11561" y="1920840"/>
          <a:ext cx="7920879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624"/>
                <a:gridCol w="2811808"/>
                <a:gridCol w="4032447"/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Positives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mtClean="0"/>
                        <a:t>Negatives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/>
                        <a:t>Unity </a:t>
                      </a:r>
                    </a:p>
                    <a:p>
                      <a:pPr algn="ctr"/>
                      <a:r>
                        <a:rPr lang="en-GB" b="1" dirty="0" err="1" smtClean="0"/>
                        <a:t>Prims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Easy</a:t>
                      </a:r>
                      <a:r>
                        <a:rPr lang="en-GB" baseline="0" dirty="0" smtClean="0"/>
                        <a:t> to work with</a:t>
                      </a:r>
                    </a:p>
                    <a:p>
                      <a:r>
                        <a:rPr lang="en-GB" baseline="0" dirty="0" smtClean="0"/>
                        <a:t>Quick to block out spaces </a:t>
                      </a:r>
                    </a:p>
                    <a:p>
                      <a:r>
                        <a:rPr lang="en-GB" baseline="0" dirty="0" smtClean="0"/>
                        <a:t>&amp; link to scripts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Limited</a:t>
                      </a:r>
                      <a:r>
                        <a:rPr lang="en-GB" baseline="0" dirty="0" smtClean="0"/>
                        <a:t> assets</a:t>
                      </a:r>
                      <a:endParaRPr lang="en-GB" dirty="0" smtClean="0"/>
                    </a:p>
                    <a:p>
                      <a:r>
                        <a:rPr lang="en-GB" dirty="0" smtClean="0"/>
                        <a:t>(Can be) hard to make look good</a:t>
                      </a:r>
                    </a:p>
                    <a:p>
                      <a:r>
                        <a:rPr lang="en-GB" dirty="0" smtClean="0"/>
                        <a:t>Can’t export to art packages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/>
                        <a:t>Pro </a:t>
                      </a:r>
                    </a:p>
                    <a:p>
                      <a:pPr algn="ctr"/>
                      <a:r>
                        <a:rPr lang="en-GB" b="1" dirty="0" smtClean="0"/>
                        <a:t>Builder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Richer set of </a:t>
                      </a:r>
                      <a:r>
                        <a:rPr lang="en-GB" dirty="0" err="1" smtClean="0"/>
                        <a:t>prims</a:t>
                      </a:r>
                      <a:endParaRPr lang="en-GB" dirty="0" smtClean="0"/>
                    </a:p>
                    <a:p>
                      <a:r>
                        <a:rPr lang="en-GB" dirty="0" smtClean="0"/>
                        <a:t>Can export to Maya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aseline="0" dirty="0" smtClean="0"/>
                        <a:t>Quick to block out spaces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aseline="0" dirty="0" smtClean="0"/>
                        <a:t>&amp; link to scripts</a:t>
                      </a:r>
                      <a:endParaRPr lang="en-GB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(Can be)</a:t>
                      </a:r>
                      <a:r>
                        <a:rPr lang="en-GB" baseline="0" dirty="0" smtClean="0"/>
                        <a:t> hard to work with</a:t>
                      </a:r>
                      <a:endParaRPr lang="en-GB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(Still)</a:t>
                      </a:r>
                      <a:r>
                        <a:rPr lang="en-GB" baseline="0" dirty="0" smtClean="0"/>
                        <a:t> l</a:t>
                      </a:r>
                      <a:r>
                        <a:rPr lang="en-GB" dirty="0" smtClean="0"/>
                        <a:t>imited</a:t>
                      </a:r>
                      <a:r>
                        <a:rPr lang="en-GB" baseline="0" dirty="0" smtClean="0"/>
                        <a:t> assets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/>
                        <a:t>Maya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Good for artists</a:t>
                      </a:r>
                    </a:p>
                    <a:p>
                      <a:r>
                        <a:rPr lang="en-GB" dirty="0" smtClean="0"/>
                        <a:t>Export to Unity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Hard for others to work with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aseline="0" dirty="0" smtClean="0"/>
                        <a:t>(Can be) hard to link to scripts</a:t>
                      </a:r>
                      <a:endParaRPr lang="en-GB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/>
                        <a:t>Asset </a:t>
                      </a:r>
                    </a:p>
                    <a:p>
                      <a:pPr algn="ctr"/>
                      <a:r>
                        <a:rPr lang="en-GB" b="1" dirty="0" smtClean="0"/>
                        <a:t>Store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Lots of content</a:t>
                      </a:r>
                    </a:p>
                    <a:p>
                      <a:r>
                        <a:rPr lang="en-GB" dirty="0" smtClean="0"/>
                        <a:t>Scope to export</a:t>
                      </a:r>
                      <a:r>
                        <a:rPr lang="en-GB" baseline="0" dirty="0" smtClean="0"/>
                        <a:t> to Maya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May not meet</a:t>
                      </a:r>
                      <a:r>
                        <a:rPr lang="en-GB" baseline="0" dirty="0" smtClean="0"/>
                        <a:t> your aesthetics</a:t>
                      </a:r>
                    </a:p>
                    <a:p>
                      <a:r>
                        <a:rPr lang="en-GB" baseline="0" dirty="0" smtClean="0"/>
                        <a:t>Can be hard to rework</a:t>
                      </a:r>
                    </a:p>
                    <a:p>
                      <a:r>
                        <a:rPr lang="en-GB" baseline="0" dirty="0" smtClean="0"/>
                        <a:t>Challenge to find exactly what you want</a:t>
                      </a:r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The peer review process walk-through</a:t>
            </a:r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The peer review process walk-through</a:t>
            </a:r>
          </a:p>
          <a:p>
            <a:pPr lvl="1"/>
            <a:r>
              <a:rPr lang="en-GB" dirty="0" smtClean="0"/>
              <a:t>Peer review session is first lecture after reading week</a:t>
            </a:r>
          </a:p>
          <a:p>
            <a:pPr lvl="2"/>
            <a:r>
              <a:rPr lang="en-GB" dirty="0" smtClean="0"/>
              <a:t>Before the assignment hand-in</a:t>
            </a:r>
          </a:p>
          <a:p>
            <a:pPr lvl="3"/>
            <a:r>
              <a:rPr lang="en-GB" dirty="0" smtClean="0"/>
              <a:t>Review is 9/11</a:t>
            </a:r>
          </a:p>
          <a:p>
            <a:pPr lvl="3"/>
            <a:endParaRPr lang="en-GB" dirty="0" smtClean="0"/>
          </a:p>
          <a:p>
            <a:pPr lvl="2"/>
            <a:r>
              <a:rPr lang="en-GB" dirty="0" smtClean="0"/>
              <a:t>The idea is that you can use peer review feedback to refine your submission before handing in</a:t>
            </a:r>
          </a:p>
          <a:p>
            <a:pPr lvl="3"/>
            <a:r>
              <a:rPr lang="en-GB" dirty="0" smtClean="0"/>
              <a:t>And develop constructive criticism skills</a:t>
            </a:r>
          </a:p>
          <a:p>
            <a:pPr lvl="2"/>
            <a:endParaRPr lang="en-GB" dirty="0" smtClean="0"/>
          </a:p>
          <a:p>
            <a:pPr lvl="2"/>
            <a:r>
              <a:rPr lang="en-GB" dirty="0" smtClean="0"/>
              <a:t>Peer review is compulsory and you will fail the assignment if:</a:t>
            </a:r>
          </a:p>
          <a:p>
            <a:pPr lvl="3"/>
            <a:r>
              <a:rPr lang="en-GB" dirty="0" smtClean="0"/>
              <a:t>You don’t submit a submission for peer review</a:t>
            </a:r>
          </a:p>
          <a:p>
            <a:pPr lvl="3"/>
            <a:r>
              <a:rPr lang="en-GB" dirty="0" smtClean="0"/>
              <a:t>You don’t attend the peer review</a:t>
            </a:r>
          </a:p>
          <a:p>
            <a:pPr lvl="3"/>
            <a:r>
              <a:rPr lang="en-GB" dirty="0" smtClean="0"/>
              <a:t>Your reviews aren’t any good</a:t>
            </a:r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The peer review process walk-through</a:t>
            </a:r>
          </a:p>
          <a:p>
            <a:pPr lvl="1"/>
            <a:r>
              <a:rPr lang="en-GB" dirty="0" smtClean="0"/>
              <a:t>Here’s how it works</a:t>
            </a:r>
          </a:p>
          <a:p>
            <a:pPr lvl="2"/>
            <a:r>
              <a:rPr lang="en-GB" dirty="0" smtClean="0"/>
              <a:t>Before the review</a:t>
            </a:r>
          </a:p>
          <a:p>
            <a:pPr lvl="3"/>
            <a:r>
              <a:rPr lang="en-GB" dirty="0" smtClean="0"/>
              <a:t>Submit your work to the peer review</a:t>
            </a:r>
          </a:p>
          <a:p>
            <a:pPr lvl="4"/>
            <a:r>
              <a:rPr lang="en-GB" dirty="0" smtClean="0"/>
              <a:t>Submit your game as a standalone build in a zip file</a:t>
            </a:r>
          </a:p>
          <a:p>
            <a:pPr lvl="4"/>
            <a:r>
              <a:rPr lang="en-GB" dirty="0" smtClean="0"/>
              <a:t>Make sure it works before and after you zip it up</a:t>
            </a:r>
          </a:p>
          <a:p>
            <a:pPr lvl="3"/>
            <a:endParaRPr lang="en-GB" dirty="0" smtClean="0"/>
          </a:p>
          <a:p>
            <a:pPr lvl="2"/>
            <a:r>
              <a:rPr lang="en-GB" dirty="0" smtClean="0"/>
              <a:t>At the review</a:t>
            </a:r>
          </a:p>
          <a:p>
            <a:pPr lvl="3"/>
            <a:r>
              <a:rPr lang="en-GB" dirty="0" smtClean="0"/>
              <a:t>When the review starts, I’ll start up the review process and you will be randomly assigned submissions to review</a:t>
            </a:r>
          </a:p>
          <a:p>
            <a:pPr lvl="4"/>
            <a:r>
              <a:rPr lang="en-GB" dirty="0" smtClean="0"/>
              <a:t>Unzip the file and play the game</a:t>
            </a:r>
          </a:p>
          <a:p>
            <a:pPr lvl="4"/>
            <a:r>
              <a:rPr lang="en-GB" dirty="0" smtClean="0"/>
              <a:t>Assess the game based on the assignment criteria and submit your write up</a:t>
            </a:r>
          </a:p>
          <a:p>
            <a:pPr lvl="4"/>
            <a:r>
              <a:rPr lang="en-GB" dirty="0" smtClean="0"/>
              <a:t>Do the next submission until you are done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The peer review process walk-through</a:t>
            </a:r>
          </a:p>
          <a:p>
            <a:pPr lvl="1"/>
            <a:r>
              <a:rPr lang="en-GB" dirty="0" smtClean="0"/>
              <a:t>Here’s how it works</a:t>
            </a:r>
          </a:p>
          <a:p>
            <a:pPr lvl="2"/>
            <a:r>
              <a:rPr lang="en-GB" dirty="0" smtClean="0"/>
              <a:t>At the end</a:t>
            </a:r>
          </a:p>
          <a:p>
            <a:pPr lvl="3"/>
            <a:r>
              <a:rPr lang="en-GB" dirty="0" smtClean="0"/>
              <a:t>Once everyone is done, I’ll finalise the review process. We can all have a tea break and your submission feedback will be available for you to read and act on before you submit your final assignment</a:t>
            </a:r>
          </a:p>
          <a:p>
            <a:pPr lvl="3"/>
            <a:endParaRPr lang="en-GB" dirty="0" smtClean="0"/>
          </a:p>
          <a:p>
            <a:pPr lvl="3"/>
            <a:r>
              <a:rPr lang="en-GB" dirty="0" smtClean="0"/>
              <a:t>The rest of the session will be a workshop on AI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The peer review process walk-through</a:t>
            </a:r>
          </a:p>
          <a:p>
            <a:pPr lvl="1"/>
            <a:r>
              <a:rPr lang="en-GB" dirty="0" smtClean="0"/>
              <a:t>Here’s how it works</a:t>
            </a:r>
          </a:p>
          <a:p>
            <a:pPr lvl="2"/>
            <a:r>
              <a:rPr lang="en-GB" dirty="0" smtClean="0"/>
              <a:t>Doing Reviews</a:t>
            </a:r>
          </a:p>
          <a:p>
            <a:pPr lvl="3"/>
            <a:r>
              <a:rPr lang="en-GB" dirty="0" smtClean="0"/>
              <a:t>Be civil in your reviews</a:t>
            </a:r>
          </a:p>
          <a:p>
            <a:pPr lvl="3"/>
            <a:r>
              <a:rPr lang="en-GB" dirty="0" smtClean="0"/>
              <a:t>Use the assignment marking guide as a guide</a:t>
            </a:r>
          </a:p>
          <a:p>
            <a:pPr lvl="3"/>
            <a:r>
              <a:rPr lang="en-GB" dirty="0" smtClean="0"/>
              <a:t>Highlight any obvious bugs and issues you find</a:t>
            </a:r>
          </a:p>
          <a:p>
            <a:pPr lvl="3"/>
            <a:r>
              <a:rPr lang="en-GB" dirty="0" smtClean="0"/>
              <a:t>8 sections -&gt; 8 sentences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75656" y="3573016"/>
            <a:ext cx="5422656" cy="3176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Questions?</a:t>
            </a:r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Assignment 2 overview</a:t>
            </a:r>
          </a:p>
          <a:p>
            <a:pPr marL="742950" lvl="2" indent="-342900"/>
            <a:r>
              <a:rPr lang="en-GB" dirty="0" smtClean="0"/>
              <a:t>Your second assignment is to make a first person shooter [FPS] game in Unity</a:t>
            </a:r>
          </a:p>
          <a:p>
            <a:pPr marL="1200150" lvl="3" indent="-342900"/>
            <a:r>
              <a:rPr lang="en-GB" dirty="0" smtClean="0"/>
              <a:t>The parts:</a:t>
            </a:r>
          </a:p>
          <a:p>
            <a:pPr marL="1657350" lvl="4" indent="-342900"/>
            <a:r>
              <a:rPr lang="en-GB" dirty="0" smtClean="0"/>
              <a:t>Rigidbody player controller [Me: week 5]</a:t>
            </a:r>
          </a:p>
          <a:p>
            <a:pPr marL="1657350" lvl="4" indent="-342900"/>
            <a:r>
              <a:rPr lang="en-GB" dirty="0" smtClean="0"/>
              <a:t>Level design [Me: week 5]</a:t>
            </a:r>
          </a:p>
          <a:p>
            <a:pPr marL="1657350" lvl="4" indent="-342900"/>
            <a:r>
              <a:rPr lang="en-GB" dirty="0" smtClean="0"/>
              <a:t>Baddie AI [Me: week 7]</a:t>
            </a:r>
          </a:p>
          <a:p>
            <a:pPr marL="1657350" lvl="4" indent="-342900"/>
            <a:r>
              <a:rPr lang="en-GB" dirty="0" smtClean="0"/>
              <a:t>Physics, weapons &amp; spawning [Me: week 8]</a:t>
            </a:r>
          </a:p>
          <a:p>
            <a:pPr marL="1657350" lvl="4" indent="-342900"/>
            <a:endParaRPr lang="en-GB" dirty="0" smtClean="0"/>
          </a:p>
          <a:p>
            <a:pPr marL="1200150" lvl="3" indent="-342900"/>
            <a:r>
              <a:rPr lang="en-GB" dirty="0" smtClean="0"/>
              <a:t>Builds on what you have learnt so far:</a:t>
            </a:r>
          </a:p>
          <a:p>
            <a:pPr marL="1657350" lvl="4" indent="-342900"/>
            <a:r>
              <a:rPr lang="en-GB" dirty="0" smtClean="0"/>
              <a:t>Triggers</a:t>
            </a:r>
          </a:p>
          <a:p>
            <a:pPr marL="1657350" lvl="4" indent="-342900"/>
            <a:r>
              <a:rPr lang="en-GB" dirty="0" smtClean="0"/>
              <a:t>Audio</a:t>
            </a:r>
          </a:p>
          <a:p>
            <a:pPr marL="1657350" lvl="4" indent="-342900"/>
            <a:r>
              <a:rPr lang="en-GB" dirty="0" smtClean="0"/>
              <a:t>Animations &amp; events</a:t>
            </a:r>
          </a:p>
          <a:p>
            <a:pPr marL="1657350" lvl="4" indent="-342900"/>
            <a:r>
              <a:rPr lang="en-GB" dirty="0" smtClean="0"/>
              <a:t>UI</a:t>
            </a:r>
          </a:p>
          <a:p>
            <a:pPr marL="1657350" lvl="4" indent="-342900"/>
            <a:r>
              <a:rPr lang="en-GB" dirty="0" smtClean="0"/>
              <a:t>Game wrapper</a:t>
            </a:r>
          </a:p>
          <a:p>
            <a:pPr marL="1657350" lvl="4" indent="-342900"/>
            <a:r>
              <a:rPr lang="en-GB" dirty="0" smtClean="0"/>
              <a:t>Stand alone game / game build</a:t>
            </a:r>
          </a:p>
          <a:p>
            <a:pPr marL="1657350" lvl="4" indent="-342900"/>
            <a:endParaRPr lang="en-GB" dirty="0" smtClean="0"/>
          </a:p>
          <a:p>
            <a:pPr marL="1657350" lvl="4" indent="-342900"/>
            <a:endParaRPr lang="en-GB" dirty="0" smtClean="0"/>
          </a:p>
          <a:p>
            <a:pPr marL="1657350" lvl="4" indent="-342900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309320"/>
          </a:xfrm>
        </p:spPr>
        <p:txBody>
          <a:bodyPr>
            <a:normAutofit/>
          </a:bodyPr>
          <a:lstStyle/>
          <a:p>
            <a:r>
              <a:rPr lang="en-GB" dirty="0" smtClean="0"/>
              <a:t>3D in Unity</a:t>
            </a:r>
          </a:p>
          <a:p>
            <a:pPr lvl="1"/>
            <a:r>
              <a:rPr lang="en-GB" dirty="0" smtClean="0"/>
              <a:t>All the work we have done so far has been in a 2D domain</a:t>
            </a:r>
          </a:p>
          <a:p>
            <a:pPr lvl="2"/>
            <a:r>
              <a:rPr lang="en-GB" dirty="0" smtClean="0"/>
              <a:t>We’ll need to start using 3D projects</a:t>
            </a:r>
          </a:p>
          <a:p>
            <a:pPr lvl="2"/>
            <a:endParaRPr lang="en-GB" dirty="0" smtClean="0"/>
          </a:p>
          <a:p>
            <a:pPr lvl="2"/>
            <a:r>
              <a:rPr lang="en-GB" dirty="0" smtClean="0"/>
              <a:t>We need to work out new ways of:</a:t>
            </a:r>
          </a:p>
          <a:p>
            <a:pPr lvl="3"/>
            <a:r>
              <a:rPr lang="en-GB" dirty="0" smtClean="0"/>
              <a:t>Controlling characters</a:t>
            </a:r>
          </a:p>
          <a:p>
            <a:pPr lvl="3"/>
            <a:r>
              <a:rPr lang="en-GB" dirty="0" smtClean="0"/>
              <a:t>Making environments</a:t>
            </a:r>
          </a:p>
          <a:p>
            <a:pPr lvl="1"/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13349</TotalTime>
  <Words>3305</Words>
  <Application>Microsoft Office PowerPoint</Application>
  <PresentationFormat>On-screen Show (4:3)</PresentationFormat>
  <Paragraphs>576</Paragraphs>
  <Slides>66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</vt:vector>
  </TitlesOfParts>
  <Company>Gazcorp Ltd.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gareth</cp:lastModifiedBy>
  <cp:revision>706</cp:revision>
  <dcterms:created xsi:type="dcterms:W3CDTF">2008-11-22T10:38:31Z</dcterms:created>
  <dcterms:modified xsi:type="dcterms:W3CDTF">2018-10-21T15:42:18Z</dcterms:modified>
</cp:coreProperties>
</file>

<file path=docProps/thumbnail.jpeg>
</file>